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93" r:id="rId4"/>
    <p:sldId id="294" r:id="rId5"/>
    <p:sldId id="295" r:id="rId6"/>
    <p:sldId id="390" r:id="rId7"/>
    <p:sldId id="391" r:id="rId8"/>
    <p:sldId id="258" r:id="rId9"/>
    <p:sldId id="361" r:id="rId10"/>
    <p:sldId id="325" r:id="rId11"/>
    <p:sldId id="296" r:id="rId12"/>
    <p:sldId id="259" r:id="rId13"/>
    <p:sldId id="260" r:id="rId14"/>
    <p:sldId id="286" r:id="rId15"/>
    <p:sldId id="261" r:id="rId16"/>
    <p:sldId id="287" r:id="rId17"/>
    <p:sldId id="290" r:id="rId18"/>
    <p:sldId id="291" r:id="rId19"/>
    <p:sldId id="297" r:id="rId20"/>
    <p:sldId id="302" r:id="rId21"/>
    <p:sldId id="332" r:id="rId22"/>
    <p:sldId id="301" r:id="rId23"/>
    <p:sldId id="298" r:id="rId24"/>
    <p:sldId id="389" r:id="rId25"/>
    <p:sldId id="304" r:id="rId26"/>
    <p:sldId id="320" r:id="rId27"/>
    <p:sldId id="257" r:id="rId28"/>
    <p:sldId id="285" r:id="rId29"/>
    <p:sldId id="307" r:id="rId30"/>
    <p:sldId id="309" r:id="rId31"/>
    <p:sldId id="385" r:id="rId32"/>
    <p:sldId id="306" r:id="rId33"/>
    <p:sldId id="326" r:id="rId34"/>
    <p:sldId id="331" r:id="rId35"/>
    <p:sldId id="358" r:id="rId36"/>
    <p:sldId id="335" r:id="rId37"/>
    <p:sldId id="339" r:id="rId38"/>
    <p:sldId id="388" r:id="rId39"/>
    <p:sldId id="336" r:id="rId40"/>
    <p:sldId id="341" r:id="rId41"/>
    <p:sldId id="337" r:id="rId42"/>
    <p:sldId id="342" r:id="rId43"/>
    <p:sldId id="340" r:id="rId44"/>
    <p:sldId id="338" r:id="rId45"/>
    <p:sldId id="383" r:id="rId46"/>
    <p:sldId id="382" r:id="rId47"/>
    <p:sldId id="384" r:id="rId48"/>
    <p:sldId id="322" r:id="rId49"/>
    <p:sldId id="333" r:id="rId50"/>
    <p:sldId id="324" r:id="rId51"/>
    <p:sldId id="327" r:id="rId52"/>
    <p:sldId id="328" r:id="rId53"/>
    <p:sldId id="263" r:id="rId54"/>
    <p:sldId id="262" r:id="rId55"/>
    <p:sldId id="344" r:id="rId56"/>
    <p:sldId id="343" r:id="rId57"/>
    <p:sldId id="345" r:id="rId58"/>
    <p:sldId id="346" r:id="rId59"/>
    <p:sldId id="347" r:id="rId60"/>
    <p:sldId id="351" r:id="rId61"/>
    <p:sldId id="348" r:id="rId62"/>
    <p:sldId id="349" r:id="rId63"/>
    <p:sldId id="350" r:id="rId64"/>
    <p:sldId id="352" r:id="rId65"/>
    <p:sldId id="323" r:id="rId66"/>
    <p:sldId id="334" r:id="rId67"/>
    <p:sldId id="353" r:id="rId68"/>
    <p:sldId id="354" r:id="rId69"/>
    <p:sldId id="356" r:id="rId70"/>
    <p:sldId id="355" r:id="rId71"/>
    <p:sldId id="280" r:id="rId72"/>
    <p:sldId id="281" r:id="rId73"/>
    <p:sldId id="283" r:id="rId74"/>
    <p:sldId id="282" r:id="rId75"/>
    <p:sldId id="284" r:id="rId76"/>
    <p:sldId id="277" r:id="rId77"/>
    <p:sldId id="357" r:id="rId78"/>
    <p:sldId id="292" r:id="rId79"/>
    <p:sldId id="359" r:id="rId80"/>
    <p:sldId id="360" r:id="rId81"/>
    <p:sldId id="362" r:id="rId82"/>
    <p:sldId id="363" r:id="rId83"/>
    <p:sldId id="364" r:id="rId84"/>
    <p:sldId id="365" r:id="rId85"/>
    <p:sldId id="366" r:id="rId86"/>
    <p:sldId id="375" r:id="rId87"/>
    <p:sldId id="376" r:id="rId88"/>
    <p:sldId id="377" r:id="rId89"/>
    <p:sldId id="378" r:id="rId90"/>
    <p:sldId id="379" r:id="rId91"/>
    <p:sldId id="380" r:id="rId92"/>
    <p:sldId id="381" r:id="rId93"/>
    <p:sldId id="367" r:id="rId94"/>
    <p:sldId id="368" r:id="rId95"/>
    <p:sldId id="369" r:id="rId96"/>
    <p:sldId id="371" r:id="rId97"/>
    <p:sldId id="370" r:id="rId98"/>
    <p:sldId id="372" r:id="rId99"/>
    <p:sldId id="373" r:id="rId100"/>
    <p:sldId id="374" r:id="rId101"/>
    <p:sldId id="265" r:id="rId102"/>
    <p:sldId id="386" r:id="rId103"/>
    <p:sldId id="274" r:id="rId104"/>
    <p:sldId id="310" r:id="rId105"/>
    <p:sldId id="387" r:id="rId106"/>
    <p:sldId id="392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 G" initials="TG" lastIdx="11" clrIdx="0">
    <p:extLst>
      <p:ext uri="{19B8F6BF-5375-455C-9EA6-DF929625EA0E}">
        <p15:presenceInfo xmlns:p15="http://schemas.microsoft.com/office/powerpoint/2012/main" userId="aba4f1578fe940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5T20:39:26.280" idx="3">
    <p:pos x="10" y="10"/>
    <p:text>T G	12/15/2016
面向对象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7T20:03:30.647" idx="10">
    <p:pos x="4893" y="1511"/>
    <p:text>图片里的是Python作者Guido van Rossum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5T22:59:10.858" idx="4">
    <p:pos x="10" y="10"/>
    <p:text>固定的输入有固定的输出</p:text>
    <p:extLst>
      <p:ext uri="{C676402C-5697-4E1C-873F-D02D1690AC5C}">
        <p15:threadingInfo xmlns:p15="http://schemas.microsoft.com/office/powerpoint/2012/main" timeZoneBias="-480"/>
      </p:ext>
    </p:extLst>
  </p:cm>
  <p:cm authorId="1" dt="2016-12-15T23:55:03.965" idx="5">
    <p:pos x="6759" y="173"/>
    <p:text>λ演算: lambda calculus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7T20:11:15.206" idx="11">
    <p:pos x="3709" y="417"/>
    <p:text>来自Ramda.js库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6T23:35:52.996" idx="9">
    <p:pos x="1733" y="3408"/>
    <p:text>trainwreck. best I could do here, sorry.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6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3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3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3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3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1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1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16938-4C7E-4D17-9173-1C0D99711672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1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17" Type="http://schemas.openxmlformats.org/officeDocument/2006/relationships/image" Target="../media/image91.png"/><Relationship Id="rId2" Type="http://schemas.openxmlformats.org/officeDocument/2006/relationships/image" Target="../media/image8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63.png"/><Relationship Id="rId5" Type="http://schemas.openxmlformats.org/officeDocument/2006/relationships/image" Target="../media/image46.png"/><Relationship Id="rId15" Type="http://schemas.openxmlformats.org/officeDocument/2006/relationships/image" Target="../media/image66.png"/><Relationship Id="rId10" Type="http://schemas.openxmlformats.org/officeDocument/2006/relationships/image" Target="../media/image64.png"/><Relationship Id="rId19" Type="http://schemas.openxmlformats.org/officeDocument/2006/relationships/comments" Target="../comments/comment5.xml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函数式前端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Functional programming in front-end JavaScript</a:t>
            </a:r>
          </a:p>
        </p:txBody>
      </p:sp>
    </p:spTree>
    <p:extLst>
      <p:ext uri="{BB962C8B-B14F-4D97-AF65-F5344CB8AC3E}">
        <p14:creationId xmlns:p14="http://schemas.microsoft.com/office/powerpoint/2010/main" val="45045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70" y="80128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函数范式（</a:t>
            </a:r>
            <a:r>
              <a:rPr lang="en-US" altLang="zh-CN" dirty="0"/>
              <a:t> FP </a:t>
            </a:r>
            <a:r>
              <a:rPr lang="zh-CN" altLang="en-US" dirty="0"/>
              <a:t>）对前端哪有用？</a:t>
            </a:r>
            <a:endParaRPr lang="en-US" dirty="0"/>
          </a:p>
        </p:txBody>
      </p:sp>
      <p:pic>
        <p:nvPicPr>
          <p:cNvPr id="26626" name="Picture 2" descr="https://cdn.meme.am/instances/597969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44" y="238195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1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44" y="268887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类型类，还有吗？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785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83" y="165014"/>
            <a:ext cx="10515600" cy="621437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范畴学的代数数据结构：</a:t>
            </a:r>
            <a:endParaRPr lang="en-US" dirty="0"/>
          </a:p>
        </p:txBody>
      </p:sp>
      <p:pic>
        <p:nvPicPr>
          <p:cNvPr id="4098" name="Picture 2" descr="https://raw.githubusercontent.com/fantasyland/fantasy-land/master/figures/dependenc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02" y="2067359"/>
            <a:ext cx="86201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44053" y="6024285"/>
            <a:ext cx="11125200" cy="753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Algebraic data types (ADTs) in category theory</a:t>
            </a:r>
            <a:endParaRPr lang="en-US" dirty="0"/>
          </a:p>
        </p:txBody>
      </p:sp>
      <p:pic>
        <p:nvPicPr>
          <p:cNvPr id="4100" name="Picture 4" descr="https://github.com/fantasyland/fantasy-land/raw/master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420" y="-11949"/>
            <a:ext cx="2221491" cy="22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79662" y="783429"/>
            <a:ext cx="7349836" cy="7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* </a:t>
            </a:r>
            <a:r>
              <a:rPr lang="zh-CN" altLang="en-US" dirty="0"/>
              <a:t>来自</a:t>
            </a:r>
            <a:r>
              <a:rPr lang="en-US" altLang="zh-CN" dirty="0"/>
              <a:t>JS</a:t>
            </a:r>
            <a:r>
              <a:rPr lang="zh-CN" altLang="en-US" dirty="0"/>
              <a:t>标准的</a:t>
            </a:r>
            <a:r>
              <a:rPr lang="en-US" altLang="zh-CN" dirty="0"/>
              <a:t>fantasy-land</a:t>
            </a:r>
            <a:r>
              <a:rPr lang="zh-CN" altLang="en-US" dirty="0"/>
              <a:t>库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66306" y="2081279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map()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72405" y="2394248"/>
            <a:ext cx="106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equals()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76725" y="3365381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empty()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5499" y="1796586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concat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7730" y="1795388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reduce()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66252" y="3382303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traverse()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53671" y="2846062"/>
            <a:ext cx="69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78570" y="3740275"/>
            <a:ext cx="55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of()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1964" y="2756543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alt()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25420" y="3930082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zero()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5798" y="4189721"/>
            <a:ext cx="1263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chain()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fmap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0046" y="5113838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chainRec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9505" y="2881507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extend()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65974" y="4222447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extract()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31231" y="2866741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bimap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47292" y="3307134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promap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138" y="2870206"/>
            <a:ext cx="755498" cy="8898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869" y="1475218"/>
            <a:ext cx="1942846" cy="3229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791" y="1456455"/>
            <a:ext cx="898237" cy="347705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10364910" y="2265945"/>
            <a:ext cx="617110" cy="47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=</a:t>
            </a:r>
            <a:endParaRPr lang="en-US" sz="4800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8344252" y="1415608"/>
            <a:ext cx="843767" cy="200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[a] [b] </a:t>
            </a:r>
          </a:p>
          <a:p>
            <a:r>
              <a:rPr lang="ja-JP" altLang="en-US" sz="2000" dirty="0"/>
              <a:t>　⇓</a:t>
            </a:r>
            <a:endParaRPr lang="en-US" altLang="ja-JP" sz="2000" dirty="0"/>
          </a:p>
          <a:p>
            <a:r>
              <a:rPr lang="en-US" sz="2000" dirty="0"/>
              <a:t> [a, b]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312" y="2067359"/>
            <a:ext cx="1247122" cy="6210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775" y="4001422"/>
            <a:ext cx="2680387" cy="8707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4" y="3643993"/>
            <a:ext cx="755498" cy="8898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2833" y="3760423"/>
            <a:ext cx="236957" cy="5229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383" y="4531620"/>
            <a:ext cx="1021204" cy="7160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7869" y="1808648"/>
            <a:ext cx="1683933" cy="4085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1697" y="3337833"/>
            <a:ext cx="598138" cy="2536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6877" y="3570268"/>
            <a:ext cx="598138" cy="25368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0059" y="3624792"/>
            <a:ext cx="598138" cy="25368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0059" y="3885818"/>
            <a:ext cx="609198" cy="4519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442" y="4220396"/>
            <a:ext cx="756144" cy="43032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2902" y="3357853"/>
            <a:ext cx="1193285" cy="327027"/>
          </a:xfrm>
          <a:prstGeom prst="rect">
            <a:avLst/>
          </a:prstGeom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4348864" y="5537250"/>
            <a:ext cx="617110" cy="47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?</a:t>
            </a:r>
            <a:endParaRPr lang="en-US" sz="4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1079" y="4633607"/>
            <a:ext cx="372637" cy="109282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44158" y="3017055"/>
            <a:ext cx="336396" cy="10508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9068" y="5466487"/>
            <a:ext cx="1516428" cy="6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/>
      <p:bldP spid="28" grpId="0"/>
      <p:bldP spid="4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032" y="365125"/>
            <a:ext cx="2886513" cy="1325563"/>
          </a:xfrm>
        </p:spPr>
        <p:txBody>
          <a:bodyPr/>
          <a:lstStyle/>
          <a:p>
            <a:r>
              <a:rPr lang="zh-CN" altLang="en-US" dirty="0"/>
              <a:t>那，</a:t>
            </a:r>
            <a:r>
              <a:rPr lang="en-US" altLang="zh-CN" dirty="0"/>
              <a:t>JS</a:t>
            </a:r>
            <a:r>
              <a:rPr lang="zh-CN" altLang="en-US" dirty="0"/>
              <a:t>呢？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282" y="2090041"/>
            <a:ext cx="5426305" cy="1683580"/>
          </a:xfrm>
        </p:spPr>
        <p:txBody>
          <a:bodyPr>
            <a:normAutofit/>
          </a:bodyPr>
          <a:lstStyle/>
          <a:p>
            <a:r>
              <a:rPr lang="zh-CN" altLang="en-US" dirty="0"/>
              <a:t>都能做</a:t>
            </a:r>
            <a:endParaRPr lang="en-US" altLang="zh-CN" dirty="0"/>
          </a:p>
          <a:p>
            <a:pPr lvl="1"/>
            <a:r>
              <a:rPr lang="en-US" altLang="zh-CN" dirty="0" err="1"/>
              <a:t>Ramda</a:t>
            </a:r>
            <a:r>
              <a:rPr lang="zh-CN" altLang="en-US" dirty="0"/>
              <a:t>等提供</a:t>
            </a:r>
            <a:r>
              <a:rPr lang="en-US" altLang="zh-CN" dirty="0"/>
              <a:t>curry</a:t>
            </a:r>
            <a:r>
              <a:rPr lang="zh-CN" altLang="en-US" dirty="0"/>
              <a:t>，组合</a:t>
            </a:r>
            <a:endParaRPr lang="en-US" altLang="zh-CN" dirty="0"/>
          </a:p>
          <a:p>
            <a:pPr lvl="1"/>
            <a:r>
              <a:rPr lang="en-US" altLang="zh-CN" dirty="0"/>
              <a:t>Sanctuary</a:t>
            </a:r>
            <a:r>
              <a:rPr lang="zh-CN" altLang="en-US" dirty="0"/>
              <a:t>提供</a:t>
            </a:r>
            <a:r>
              <a:rPr lang="en-US" altLang="zh-CN" dirty="0"/>
              <a:t>Maybe</a:t>
            </a:r>
            <a:r>
              <a:rPr lang="zh-CN" altLang="en-US" dirty="0"/>
              <a:t>等</a:t>
            </a:r>
            <a:r>
              <a:rPr lang="en-US" altLang="zh-CN" dirty="0"/>
              <a:t>monad</a:t>
            </a:r>
          </a:p>
          <a:p>
            <a:pPr lvl="1"/>
            <a:r>
              <a:rPr lang="en-US" altLang="zh-CN" dirty="0"/>
              <a:t>Angular/React</a:t>
            </a:r>
            <a:r>
              <a:rPr lang="zh-CN" altLang="en-US" dirty="0"/>
              <a:t>能帮处理副作用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654" y="602843"/>
            <a:ext cx="1778934" cy="1859273"/>
          </a:xfrm>
          <a:prstGeom prst="rect">
            <a:avLst/>
          </a:prstGeom>
        </p:spPr>
      </p:pic>
      <p:pic>
        <p:nvPicPr>
          <p:cNvPr id="5" name="Picture 4" descr="http://ramda.jcphillipps.com/logo/ramdaFilled_200x2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53" y="651679"/>
            <a:ext cx="1540798" cy="181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260" y="2747214"/>
            <a:ext cx="3902313" cy="3989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208" y="651679"/>
            <a:ext cx="1794848" cy="1808981"/>
          </a:xfrm>
          <a:prstGeom prst="rect">
            <a:avLst/>
          </a:prstGeom>
        </p:spPr>
      </p:pic>
      <p:sp>
        <p:nvSpPr>
          <p:cNvPr id="9" name="Circle: Hollow 8"/>
          <p:cNvSpPr/>
          <p:nvPr/>
        </p:nvSpPr>
        <p:spPr>
          <a:xfrm>
            <a:off x="11182525" y="2810312"/>
            <a:ext cx="1009475" cy="4269996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8283" y="4357890"/>
            <a:ext cx="5426305" cy="1891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类型推断。。。</a:t>
            </a:r>
            <a:endParaRPr lang="en-US" altLang="zh-CN" dirty="0"/>
          </a:p>
          <a:p>
            <a:pPr lvl="1"/>
            <a:r>
              <a:rPr lang="en-US" altLang="zh-CN" dirty="0"/>
              <a:t>WIP</a:t>
            </a:r>
          </a:p>
          <a:p>
            <a:pPr lvl="1"/>
            <a:r>
              <a:rPr lang="zh-CN" altLang="en-US" dirty="0"/>
              <a:t>有进步</a:t>
            </a:r>
            <a:endParaRPr lang="en-US" altLang="zh-CN" dirty="0"/>
          </a:p>
          <a:p>
            <a:pPr lvl="1"/>
            <a:r>
              <a:rPr lang="en-US" altLang="zh-CN" dirty="0"/>
              <a:t>TS</a:t>
            </a:r>
            <a:r>
              <a:rPr lang="zh-CN" altLang="en-US" dirty="0"/>
              <a:t>能力目前不足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8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 descr="https://codebyjosh.files.wordpress.com/2014/10/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56" y="0"/>
            <a:ext cx="7846378" cy="68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144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833" y="1403173"/>
            <a:ext cx="3090333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3047" y="4741334"/>
            <a:ext cx="191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@tycho01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20" y="5523998"/>
            <a:ext cx="707133" cy="682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854" y="5553578"/>
            <a:ext cx="783775" cy="68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830" y="5523998"/>
            <a:ext cx="735091" cy="711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46" y="5523998"/>
            <a:ext cx="712273" cy="70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8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CN" altLang="en-US" dirty="0"/>
              <a:t>库：</a:t>
            </a:r>
            <a:endParaRPr lang="en-US" dirty="0"/>
          </a:p>
          <a:p>
            <a:r>
              <a:rPr lang="en-US" dirty="0"/>
              <a:t>http://ramdajs.com/</a:t>
            </a:r>
          </a:p>
          <a:p>
            <a:r>
              <a:rPr lang="en-US" dirty="0"/>
              <a:t>https://github.com/fantasyland/fantasy-land</a:t>
            </a:r>
          </a:p>
          <a:p>
            <a:r>
              <a:rPr lang="en-US" dirty="0"/>
              <a:t>https://github.com/sanctuary-js/sanctuary</a:t>
            </a:r>
          </a:p>
          <a:p>
            <a:endParaRPr lang="en-US" dirty="0"/>
          </a:p>
          <a:p>
            <a:r>
              <a:rPr lang="zh-CN" altLang="en-US" dirty="0"/>
              <a:t>教程：</a:t>
            </a:r>
            <a:endParaRPr lang="en-US" dirty="0"/>
          </a:p>
          <a:p>
            <a:r>
              <a:rPr lang="en-US" dirty="0"/>
              <a:t>https://llh911001.gitbooks.io/mostly-adequate-guide-chinese/</a:t>
            </a:r>
          </a:p>
          <a:p>
            <a:r>
              <a:rPr lang="en-US" dirty="0"/>
              <a:t>adit.io</a:t>
            </a:r>
          </a:p>
          <a:p>
            <a:r>
              <a:rPr lang="en-US" dirty="0"/>
              <a:t>http://ios.jobbole.com/82182/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4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Image result for no idea what I'm do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0" y="79023"/>
            <a:ext cx="121708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9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03" y="241559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编程语言历史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0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564" y="420543"/>
            <a:ext cx="5396345" cy="1325563"/>
          </a:xfrm>
        </p:spPr>
        <p:txBody>
          <a:bodyPr/>
          <a:lstStyle/>
          <a:p>
            <a:r>
              <a:rPr lang="ja-JP" altLang="en-US" dirty="0"/>
              <a:t>命令</a:t>
            </a:r>
            <a:r>
              <a:rPr lang="zh-CN" altLang="en-US" dirty="0"/>
              <a:t>式 </a:t>
            </a:r>
            <a:r>
              <a:rPr lang="en-US" altLang="zh-CN" dirty="0"/>
              <a:t>/ OOP</a:t>
            </a:r>
            <a:r>
              <a:rPr lang="zh-CN" altLang="en-US" dirty="0"/>
              <a:t>的语言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246418" y="1936461"/>
            <a:ext cx="3493655" cy="4351338"/>
          </a:xfrm>
        </p:spPr>
        <p:txBody>
          <a:bodyPr>
            <a:normAutofit/>
          </a:bodyPr>
          <a:lstStyle/>
          <a:p>
            <a:r>
              <a:rPr lang="en-US" dirty="0"/>
              <a:t>FORTRAN</a:t>
            </a:r>
          </a:p>
          <a:p>
            <a:r>
              <a:rPr lang="en-US" dirty="0"/>
              <a:t>COBOL</a:t>
            </a:r>
          </a:p>
          <a:p>
            <a:r>
              <a:rPr lang="en-US" dirty="0"/>
              <a:t>ALGOL / Pascal</a:t>
            </a:r>
          </a:p>
          <a:p>
            <a:r>
              <a:rPr lang="en-US" dirty="0"/>
              <a:t>Smalltalk (OOP)</a:t>
            </a:r>
          </a:p>
          <a:p>
            <a:r>
              <a:rPr lang="en-US" dirty="0"/>
              <a:t>C / C++ (OOP)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Java (OOP)</a:t>
            </a:r>
          </a:p>
          <a:p>
            <a:r>
              <a:rPr lang="en-US" dirty="0"/>
              <a:t>VB/.NET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9534" y="478015"/>
            <a:ext cx="5393267" cy="1325563"/>
          </a:xfrm>
        </p:spPr>
        <p:txBody>
          <a:bodyPr/>
          <a:lstStyle/>
          <a:p>
            <a:r>
              <a:rPr lang="zh-CN" altLang="en-US" dirty="0"/>
              <a:t>函数范式</a:t>
            </a:r>
            <a:r>
              <a:rPr lang="en-US" altLang="zh-CN" dirty="0"/>
              <a:t>(FP)</a:t>
            </a:r>
            <a:r>
              <a:rPr lang="zh-CN" altLang="en-US" dirty="0"/>
              <a:t>的语言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4354690" y="2062692"/>
            <a:ext cx="27629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APL</a:t>
            </a:r>
          </a:p>
          <a:p>
            <a:r>
              <a:rPr lang="en-US" dirty="0"/>
              <a:t>Lisp</a:t>
            </a:r>
          </a:p>
          <a:p>
            <a:r>
              <a:rPr lang="en-US" dirty="0"/>
              <a:t>ML</a:t>
            </a:r>
          </a:p>
          <a:p>
            <a:r>
              <a:rPr lang="en-US" dirty="0"/>
              <a:t>Scheme</a:t>
            </a:r>
          </a:p>
          <a:p>
            <a:r>
              <a:rPr lang="en-US" dirty="0"/>
              <a:t>Occam</a:t>
            </a:r>
          </a:p>
          <a:p>
            <a:r>
              <a:rPr lang="en-US" dirty="0"/>
              <a:t>Clojure</a:t>
            </a:r>
          </a:p>
          <a:p>
            <a:r>
              <a:rPr lang="en-US" dirty="0"/>
              <a:t>Erlang</a:t>
            </a:r>
          </a:p>
          <a:p>
            <a:r>
              <a:rPr lang="en-US" dirty="0"/>
              <a:t>Elixir</a:t>
            </a:r>
          </a:p>
          <a:p>
            <a:r>
              <a:rPr lang="en-US" dirty="0"/>
              <a:t>Haskell</a:t>
            </a:r>
          </a:p>
        </p:txBody>
      </p:sp>
    </p:spTree>
    <p:extLst>
      <p:ext uri="{BB962C8B-B14F-4D97-AF65-F5344CB8AC3E}">
        <p14:creationId xmlns:p14="http://schemas.microsoft.com/office/powerpoint/2010/main" val="258366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7989" y="108127"/>
            <a:ext cx="4016022" cy="1325563"/>
          </a:xfrm>
        </p:spPr>
        <p:txBody>
          <a:bodyPr/>
          <a:lstStyle/>
          <a:p>
            <a:r>
              <a:rPr lang="zh-CN" altLang="en-US" dirty="0"/>
              <a:t>没什么听过的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Image result for never he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78" y="2240228"/>
            <a:ext cx="3522132" cy="352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8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0166" y="365125"/>
            <a:ext cx="5291667" cy="1325563"/>
          </a:xfrm>
        </p:spPr>
        <p:txBody>
          <a:bodyPr/>
          <a:lstStyle/>
          <a:p>
            <a:r>
              <a:rPr lang="zh-CN" altLang="en-US" dirty="0"/>
              <a:t>混合范式的语言：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166" y="1814336"/>
            <a:ext cx="2215696" cy="2227825"/>
          </a:xfrm>
        </p:spPr>
        <p:txBody>
          <a:bodyPr/>
          <a:lstStyle/>
          <a:p>
            <a:r>
              <a:rPr lang="en-US" dirty="0"/>
              <a:t>Scala</a:t>
            </a:r>
          </a:p>
          <a:p>
            <a:r>
              <a:rPr lang="en-US" dirty="0"/>
              <a:t>F#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^ ???</a:t>
            </a:r>
          </a:p>
        </p:txBody>
      </p:sp>
      <p:pic>
        <p:nvPicPr>
          <p:cNvPr id="68610" name="Picture 2" descr="http://www.ibm.com/developerworks/library/j-jn16/figur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16" y="2219325"/>
            <a:ext cx="555307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02895" y="3069144"/>
            <a:ext cx="943797" cy="614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7214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398992"/>
            <a:ext cx="3002844" cy="1325563"/>
          </a:xfrm>
        </p:spPr>
        <p:txBody>
          <a:bodyPr/>
          <a:lstStyle/>
          <a:p>
            <a:r>
              <a:rPr lang="en-US" dirty="0"/>
              <a:t>OOP wins!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1" y="1840089"/>
            <a:ext cx="8568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FP</a:t>
            </a:r>
            <a:r>
              <a:rPr lang="zh-CN" altLang="en-US" sz="3600" dirty="0"/>
              <a:t>有用的话，流行语言为什么都用</a:t>
            </a:r>
            <a:r>
              <a:rPr lang="en-US" altLang="zh-CN" sz="3600" dirty="0"/>
              <a:t>OOP</a:t>
            </a:r>
            <a:r>
              <a:rPr lang="zh-CN" altLang="en-US" sz="3600" dirty="0"/>
              <a:t>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23554" name="Picture 2" descr="http://theboxingtribune.com/wp-content/uploads/2011/09/mayweather-ortiz-knockout-la-ti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022" y="508883"/>
            <a:ext cx="7902222" cy="570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6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398992"/>
            <a:ext cx="3002844" cy="1325563"/>
          </a:xfrm>
        </p:spPr>
        <p:txBody>
          <a:bodyPr/>
          <a:lstStyle/>
          <a:p>
            <a:r>
              <a:rPr lang="en-US" dirty="0"/>
              <a:t>OOP wins?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111" y="1840089"/>
            <a:ext cx="69657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FP</a:t>
            </a:r>
            <a:r>
              <a:rPr lang="zh-CN" altLang="en-US" sz="3600" dirty="0"/>
              <a:t>有用的话，</a:t>
            </a:r>
            <a:r>
              <a:rPr lang="en-US" altLang="zh-CN" sz="3600" dirty="0"/>
              <a:t>OOP</a:t>
            </a:r>
            <a:r>
              <a:rPr lang="zh-CN" altLang="en-US" sz="3600" dirty="0"/>
              <a:t>为什么赢了？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3600" dirty="0"/>
              <a:t>…</a:t>
            </a:r>
            <a:r>
              <a:rPr lang="zh-CN" altLang="en-US" sz="3600" dirty="0"/>
              <a:t>有吗？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看看：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C++</a:t>
            </a:r>
            <a:r>
              <a:rPr lang="zh-CN" altLang="en-US" sz="3600" dirty="0"/>
              <a:t>时代：电脑太慢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Python</a:t>
            </a:r>
            <a:r>
              <a:rPr lang="zh-CN" altLang="en-US" sz="3600" dirty="0"/>
              <a:t>：编译器能力不够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Java</a:t>
            </a:r>
            <a:r>
              <a:rPr lang="zh-CN" altLang="en-US" sz="3600" dirty="0"/>
              <a:t>：重视</a:t>
            </a:r>
            <a:r>
              <a:rPr lang="en-US" altLang="zh-CN" sz="3600" dirty="0"/>
              <a:t>OOP</a:t>
            </a:r>
            <a:r>
              <a:rPr lang="zh-CN" altLang="en-US" sz="3600" dirty="0"/>
              <a:t>范式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Haskell</a:t>
            </a:r>
            <a:r>
              <a:rPr lang="zh-CN" altLang="en-US" sz="3600" dirty="0"/>
              <a:t>：太难学？</a:t>
            </a:r>
            <a:endParaRPr lang="en-US" altLang="zh-CN" sz="3600" dirty="0"/>
          </a:p>
        </p:txBody>
      </p:sp>
      <p:pic>
        <p:nvPicPr>
          <p:cNvPr id="21506" name="Picture 2" descr="Nonfunctional Gui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587" y="2600587"/>
            <a:ext cx="4257413" cy="42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3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398992"/>
            <a:ext cx="3002844" cy="1325563"/>
          </a:xfrm>
        </p:spPr>
        <p:txBody>
          <a:bodyPr/>
          <a:lstStyle/>
          <a:p>
            <a:r>
              <a:rPr lang="en-US" dirty="0"/>
              <a:t>OOP wins?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518708"/>
            <a:ext cx="63217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目前呢？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CPU</a:t>
            </a:r>
            <a:r>
              <a:rPr lang="zh-CN" altLang="en-US" sz="3600" dirty="0"/>
              <a:t>快得多了，不算需要用低级语言了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600" dirty="0"/>
              <a:t>反正，进步慢了。目前主要是</a:t>
            </a:r>
            <a:r>
              <a:rPr lang="ja-JP" altLang="en-US" sz="3600" dirty="0"/>
              <a:t>核心数</a:t>
            </a:r>
            <a:r>
              <a:rPr lang="zh-CN" altLang="en-US" sz="3600" dirty="0"/>
              <a:t>增多，需要并行了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Java</a:t>
            </a:r>
            <a:r>
              <a:rPr lang="zh-CN" altLang="en-US" sz="3600" dirty="0"/>
              <a:t>编译器作者作了</a:t>
            </a:r>
            <a:r>
              <a:rPr lang="en-US" altLang="zh-CN" sz="3600" dirty="0"/>
              <a:t>Scala</a:t>
            </a:r>
            <a:r>
              <a:rPr lang="zh-CN" altLang="en-US" sz="3600" dirty="0"/>
              <a:t>语言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Java</a:t>
            </a:r>
            <a:r>
              <a:rPr lang="zh-CN" altLang="en-US" sz="3600" dirty="0"/>
              <a:t>，连</a:t>
            </a:r>
            <a:r>
              <a:rPr lang="en-US" altLang="zh-CN" sz="3600" dirty="0"/>
              <a:t>C++</a:t>
            </a:r>
            <a:r>
              <a:rPr lang="zh-CN" altLang="en-US" sz="3600" dirty="0"/>
              <a:t>在加</a:t>
            </a:r>
            <a:r>
              <a:rPr lang="en-US" altLang="zh-CN" sz="3600" dirty="0"/>
              <a:t>FP</a:t>
            </a:r>
            <a:r>
              <a:rPr lang="zh-CN" altLang="en-US" sz="3600" dirty="0"/>
              <a:t>功能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JS</a:t>
            </a:r>
            <a:r>
              <a:rPr lang="zh-CN" altLang="en-US" sz="3600" dirty="0"/>
              <a:t>会有</a:t>
            </a:r>
            <a:r>
              <a:rPr lang="en-US" altLang="zh-CN" sz="3600" dirty="0"/>
              <a:t>Haskell</a:t>
            </a:r>
            <a:r>
              <a:rPr lang="zh-CN" altLang="en-US" sz="3600" dirty="0"/>
              <a:t>难学吗？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20482" name="Picture 2" descr="Image result for cpu perform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44" y="165968"/>
            <a:ext cx="52959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489" y="297392"/>
            <a:ext cx="5777089" cy="1325563"/>
          </a:xfrm>
        </p:spPr>
        <p:txBody>
          <a:bodyPr/>
          <a:lstStyle/>
          <a:p>
            <a:r>
              <a:rPr lang="zh-CN" altLang="en-US" dirty="0"/>
              <a:t>那，函数式什么意思？</a:t>
            </a:r>
            <a:endParaRPr lang="en-US" dirty="0"/>
          </a:p>
        </p:txBody>
      </p:sp>
      <p:pic>
        <p:nvPicPr>
          <p:cNvPr id="8" name="Picture 2" descr="http://www.relatably.com/m/img/functional-programming-memes/dr-evil-function-resized-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44" y="1726121"/>
            <a:ext cx="6344356" cy="513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8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67" y="4600310"/>
            <a:ext cx="1714500" cy="1714500"/>
          </a:xfrm>
        </p:spPr>
      </p:pic>
      <p:sp>
        <p:nvSpPr>
          <p:cNvPr id="5" name="TextBox 4"/>
          <p:cNvSpPr txBox="1"/>
          <p:nvPr/>
        </p:nvSpPr>
        <p:spPr>
          <a:xfrm>
            <a:off x="673047" y="4741334"/>
            <a:ext cx="191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@tycho01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20" y="5523998"/>
            <a:ext cx="707133" cy="68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54" y="5553578"/>
            <a:ext cx="783775" cy="68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830" y="5523998"/>
            <a:ext cx="735091" cy="711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46" y="5523998"/>
            <a:ext cx="712273" cy="703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772355"/>
            <a:ext cx="76510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Tycho </a:t>
            </a:r>
            <a:r>
              <a:rPr lang="en-US" sz="4000" dirty="0" err="1"/>
              <a:t>Grouwstra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dirty="0"/>
              <a:t>喜欢语言和编程语言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2011</a:t>
            </a:r>
            <a:r>
              <a:rPr lang="zh-CN" altLang="en-US" sz="4000" dirty="0"/>
              <a:t>年底毕业直接搬到广东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dirty="0"/>
              <a:t>今年开办公室用</a:t>
            </a:r>
            <a:r>
              <a:rPr lang="en-US" altLang="zh-CN" sz="4000" dirty="0"/>
              <a:t>Angular</a:t>
            </a:r>
            <a:r>
              <a:rPr lang="zh-CN" altLang="en-US" sz="4000" dirty="0"/>
              <a:t>做前端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4542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zh-CN" altLang="en-US" dirty="0"/>
              <a:t>函数范式的特殊：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2022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重视纯函数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把函数为一等公民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类型类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typeclasses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89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zh-CN" altLang="en-US" dirty="0"/>
              <a:t>函数范式的特殊：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2022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重视纯函数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把函数为一等公民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类型类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typeclasses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06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244" y="274987"/>
            <a:ext cx="4320822" cy="1325563"/>
          </a:xfrm>
        </p:spPr>
        <p:txBody>
          <a:bodyPr/>
          <a:lstStyle/>
          <a:p>
            <a:r>
              <a:rPr lang="zh-CN" altLang="en-US" dirty="0"/>
              <a:t>“纯”函数：数学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55" y="2992922"/>
            <a:ext cx="2561905" cy="1466667"/>
          </a:xfrm>
          <a:prstGeom prst="rect">
            <a:avLst/>
          </a:prstGeom>
        </p:spPr>
      </p:pic>
      <p:pic>
        <p:nvPicPr>
          <p:cNvPr id="25602" name="Picture 2" descr="https://upload.wikimedia.org/wikipedia/commons/thumb/3/3b/Function_machine2.svg/220px-Function_machine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12" y="2692396"/>
            <a:ext cx="2095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unction s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069" y="2808890"/>
            <a:ext cx="2779897" cy="183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967" y="358877"/>
            <a:ext cx="1485714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cf.: </a:t>
            </a:r>
            <a:r>
              <a:rPr lang="zh-CN" altLang="en-US" dirty="0"/>
              <a:t>编程语言的函数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395" y="2487352"/>
            <a:ext cx="3767668" cy="375447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可以有副作用：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a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function f() {</a:t>
            </a:r>
          </a:p>
          <a:p>
            <a:pPr marL="0" indent="0">
              <a:buNone/>
            </a:pPr>
            <a:r>
              <a:rPr lang="en-US" dirty="0"/>
              <a:t>  a = 1;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deleteFiles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7650" name="Picture 2" descr="relation not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37" y="4082987"/>
            <a:ext cx="2816763" cy="179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50017" y="2347165"/>
            <a:ext cx="25711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输出靠不到：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Math.random</a:t>
            </a:r>
            <a:r>
              <a:rPr lang="en-US" sz="2800" dirty="0"/>
              <a:t>()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8733" y="2499565"/>
            <a:ext cx="3767668" cy="3754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可以依靠环境：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 a = 0;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function f()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</a:t>
            </a:r>
            <a:r>
              <a:rPr lang="en-US" altLang="zh-CN" dirty="0"/>
              <a:t>let </a:t>
            </a:r>
            <a:r>
              <a:rPr lang="en-US" dirty="0"/>
              <a:t>b = 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3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202" y="2789544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减少功能会有好处吗？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然后呢？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732838"/>
            <a:ext cx="1543756" cy="5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slice()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69378" y="1746765"/>
            <a:ext cx="1543756" cy="5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splice()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5556" y="2633049"/>
            <a:ext cx="3792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pure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169379" y="2633049"/>
            <a:ext cx="3017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impure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3083" y="2633048"/>
            <a:ext cx="20377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86530" y="2633049"/>
            <a:ext cx="18723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[4,5]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9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然后呢？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732838"/>
            <a:ext cx="1543756" cy="5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slice()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69378" y="1746765"/>
            <a:ext cx="1543756" cy="5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splice()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5556" y="2633049"/>
            <a:ext cx="3792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.log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169379" y="2633049"/>
            <a:ext cx="38677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console</a:t>
            </a:r>
            <a:r>
              <a:rPr lang="it-IT" dirty="0">
                <a:solidFill>
                  <a:srgbClr val="A71D5D"/>
                </a:solidFill>
                <a:latin typeface="Consolas" panose="020B0609020204030204" pitchFamily="49" charset="0"/>
              </a:rPr>
              <a:t>.log</a:t>
            </a:r>
            <a:r>
              <a:rPr lang="it-IT" dirty="0">
                <a:solidFill>
                  <a:srgbClr val="969896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it-IT" dirty="0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it-IT" dirty="0">
                <a:solidFill>
                  <a:srgbClr val="969896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1431" y="2633049"/>
            <a:ext cx="20377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08077" y="2633049"/>
            <a:ext cx="18723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[4,5]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[]</a:t>
            </a: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3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747" y="122660"/>
            <a:ext cx="10515600" cy="1325563"/>
          </a:xfrm>
        </p:spPr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#2</a:t>
            </a:r>
            <a:r>
              <a:rPr lang="zh-CN" altLang="en-US" dirty="0"/>
              <a:t>：瓯海鸟群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7747" y="1089663"/>
            <a:ext cx="4573983" cy="5823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constructor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(n) {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n;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96989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</a:t>
            </a:r>
            <a:r>
              <a:rPr lang="zh-CN" altLang="en-US" sz="1200" dirty="0">
                <a:solidFill>
                  <a:srgbClr val="96989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加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(other) {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other.seagulls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96989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</a:t>
            </a:r>
            <a:r>
              <a:rPr lang="zh-CN" altLang="en-US" sz="1200" dirty="0">
                <a:solidFill>
                  <a:srgbClr val="96989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乘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(other) {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other.seagulls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 err="1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result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flock_a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.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.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.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flock_a.</a:t>
            </a:r>
            <a:r>
              <a:rPr lang="en-US" sz="1200" dirty="0" err="1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.seagulls;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57913" y="3041123"/>
            <a:ext cx="68993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flock_x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flock_y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flock_x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flock_y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flock_x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flock_y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flock_x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*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flock_y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result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	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 );</a:t>
            </a:r>
          </a:p>
          <a:p>
            <a:endParaRPr lang="e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57912" y="5580279"/>
            <a:ext cx="6899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A71D5D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69896"/>
                </a:solidFill>
                <a:latin typeface="Consolas" panose="020B0609020204030204" pitchFamily="49" charset="0"/>
              </a:rPr>
              <a:t>//=&gt; 16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112" y="6336205"/>
            <a:ext cx="6899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A71D5D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69896"/>
                </a:solidFill>
                <a:latin typeface="Consolas" panose="020B0609020204030204" pitchFamily="49" charset="0"/>
              </a:rPr>
              <a:t>//=&gt; 32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https://cdn.meme.am/cache/images/folder819/300x/11218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665396" cy="69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32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Image result for javascript muta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" y="0"/>
            <a:ext cx="11650133" cy="68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44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人投的简历：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HTML5</a:t>
            </a:r>
          </a:p>
          <a:p>
            <a:r>
              <a:rPr lang="en-US" sz="4000" dirty="0"/>
              <a:t>CSS3</a:t>
            </a:r>
          </a:p>
          <a:p>
            <a:r>
              <a:rPr lang="en-US" sz="4000" dirty="0"/>
              <a:t>Bootstrap</a:t>
            </a:r>
          </a:p>
          <a:p>
            <a:r>
              <a:rPr lang="en-US" sz="4000" dirty="0"/>
              <a:t>MySQL</a:t>
            </a:r>
          </a:p>
          <a:p>
            <a:r>
              <a:rPr lang="en-US" sz="4000" dirty="0"/>
              <a:t>jQuery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7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79" y="0"/>
            <a:ext cx="6322642" cy="6858000"/>
          </a:xfrm>
          <a:prstGeom prst="rect">
            <a:avLst/>
          </a:prstGeom>
        </p:spPr>
      </p:pic>
      <p:sp>
        <p:nvSpPr>
          <p:cNvPr id="5" name="Multiplication Sign 4"/>
          <p:cNvSpPr/>
          <p:nvPr/>
        </p:nvSpPr>
        <p:spPr>
          <a:xfrm>
            <a:off x="3906388" y="1284287"/>
            <a:ext cx="5350933" cy="504877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9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-25400"/>
            <a:ext cx="69088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84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540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不可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变的变量的操作办法：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 descr="Image result for javascript muta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1" y="4384894"/>
            <a:ext cx="6629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ramda.jcphillipps.com/logo/ramdaFilled_200x2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44" y="1368991"/>
            <a:ext cx="3853745" cy="452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399" y="1701173"/>
            <a:ext cx="2529334" cy="1987334"/>
          </a:xfrm>
          <a:prstGeom prst="rect">
            <a:avLst/>
          </a:prstGeom>
        </p:spPr>
      </p:pic>
      <p:sp>
        <p:nvSpPr>
          <p:cNvPr id="8" name="Multiplication Sign 7"/>
          <p:cNvSpPr/>
          <p:nvPr/>
        </p:nvSpPr>
        <p:spPr>
          <a:xfrm>
            <a:off x="4069644" y="2077249"/>
            <a:ext cx="722272" cy="6515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ircle: Hollow 5"/>
          <p:cNvSpPr/>
          <p:nvPr/>
        </p:nvSpPr>
        <p:spPr>
          <a:xfrm>
            <a:off x="4171135" y="2641693"/>
            <a:ext cx="519289" cy="508000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/>
          <p:cNvSpPr/>
          <p:nvPr/>
        </p:nvSpPr>
        <p:spPr>
          <a:xfrm>
            <a:off x="4171134" y="3206137"/>
            <a:ext cx="519289" cy="508000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每次复制值的浪费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深复制（</a:t>
            </a:r>
            <a:r>
              <a:rPr lang="en-US" altLang="zh-CN" dirty="0"/>
              <a:t>deep copy</a:t>
            </a:r>
            <a:r>
              <a:rPr lang="zh-CN" altLang="en-US" dirty="0"/>
              <a:t>）不需要</a:t>
            </a:r>
            <a:endParaRPr lang="en-US" dirty="0"/>
          </a:p>
          <a:p>
            <a:r>
              <a:rPr lang="zh-CN" altLang="en-US" dirty="0"/>
              <a:t>在前端，数据处理有问题的话，</a:t>
            </a:r>
            <a:r>
              <a:rPr lang="en-US" altLang="zh-CN" dirty="0"/>
              <a:t>UI</a:t>
            </a:r>
            <a:r>
              <a:rPr lang="zh-CN" altLang="en-US" dirty="0"/>
              <a:t>就更有问题了</a:t>
            </a:r>
            <a:endParaRPr lang="en-US" altLang="zh-CN" dirty="0"/>
          </a:p>
          <a:p>
            <a:r>
              <a:rPr lang="en-US" dirty="0"/>
              <a:t>“developer time is more expensive than CPU time”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778" y="4030927"/>
            <a:ext cx="2074022" cy="21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05300" cy="1325563"/>
          </a:xfrm>
        </p:spPr>
        <p:txBody>
          <a:bodyPr/>
          <a:lstStyle/>
          <a:p>
            <a:r>
              <a:rPr lang="zh-CN" altLang="en-US" dirty="0"/>
              <a:t>什么是副作用？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72293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更改文件系统</a:t>
            </a:r>
          </a:p>
          <a:p>
            <a:r>
              <a:rPr lang="zh-CN" altLang="en-US" dirty="0"/>
              <a:t>往数据库插入记录</a:t>
            </a:r>
          </a:p>
          <a:p>
            <a:r>
              <a:rPr lang="zh-CN" altLang="en-US" dirty="0"/>
              <a:t>发送 </a:t>
            </a:r>
            <a:r>
              <a:rPr lang="en-US" altLang="zh-CN" dirty="0"/>
              <a:t>http </a:t>
            </a:r>
            <a:r>
              <a:rPr lang="zh-CN" altLang="en-US" dirty="0"/>
              <a:t>请求</a:t>
            </a:r>
          </a:p>
          <a:p>
            <a:r>
              <a:rPr lang="zh-CN" altLang="en-US" dirty="0"/>
              <a:t>可变数据</a:t>
            </a:r>
          </a:p>
          <a:p>
            <a:r>
              <a:rPr lang="zh-CN" altLang="en-US" dirty="0"/>
              <a:t>打印</a:t>
            </a:r>
            <a:r>
              <a:rPr lang="en-US" altLang="zh-CN" dirty="0"/>
              <a:t>/log</a:t>
            </a:r>
          </a:p>
          <a:p>
            <a:r>
              <a:rPr lang="zh-CN" altLang="en-US" dirty="0"/>
              <a:t>获取用户输入</a:t>
            </a:r>
          </a:p>
          <a:p>
            <a:r>
              <a:rPr lang="en-US" altLang="zh-CN" dirty="0"/>
              <a:t>DOM </a:t>
            </a:r>
            <a:r>
              <a:rPr lang="zh-CN" altLang="en-US" dirty="0"/>
              <a:t>查询</a:t>
            </a:r>
          </a:p>
          <a:p>
            <a:r>
              <a:rPr lang="zh-CN" altLang="en-US" dirty="0"/>
              <a:t>访问系统状态</a:t>
            </a:r>
          </a:p>
          <a:p>
            <a:r>
              <a:rPr lang="en-US" altLang="ja-JP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19" y="779404"/>
            <a:ext cx="1485714" cy="13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053" y="1082445"/>
            <a:ext cx="3390476" cy="9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97055" y="2475407"/>
            <a:ext cx="23719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redux-effects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714" y="3500763"/>
            <a:ext cx="1476190" cy="1542857"/>
          </a:xfrm>
          <a:prstGeom prst="rect">
            <a:avLst/>
          </a:prstGeom>
        </p:spPr>
      </p:pic>
      <p:pic>
        <p:nvPicPr>
          <p:cNvPr id="67586" name="Picture 2" descr="@ngr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18" y="3500763"/>
            <a:ext cx="1542857" cy="15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10717" y="5276383"/>
            <a:ext cx="2544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-apple-system"/>
              </a:rPr>
              <a:t>@</a:t>
            </a:r>
            <a:r>
              <a:rPr lang="en-US" sz="3200" b="0" i="0" dirty="0" err="1">
                <a:solidFill>
                  <a:srgbClr val="333333"/>
                </a:solidFill>
                <a:effectLst/>
                <a:latin typeface="-apple-system"/>
              </a:rPr>
              <a:t>ngrx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-apple-system"/>
              </a:rPr>
              <a:t>/effects</a:t>
            </a:r>
          </a:p>
        </p:txBody>
      </p:sp>
    </p:spTree>
    <p:extLst>
      <p:ext uri="{BB962C8B-B14F-4D97-AF65-F5344CB8AC3E}">
        <p14:creationId xmlns:p14="http://schemas.microsoft.com/office/powerpoint/2010/main" val="59267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 descr="http://2.bp.blogspot.com/-wqgpSepP7dM/UiHhaoqRCkI/AAAAAAAAC8U/oK7H9eTo048/s1600/Screen+Shot+2013-08-31+at+7.27.40+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0"/>
            <a:ext cx="913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那，“纯”函数有什么好处？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可缓存性（</a:t>
            </a:r>
            <a:r>
              <a:rPr lang="en-US" b="1" dirty="0"/>
              <a:t>Cacheable）</a:t>
            </a:r>
          </a:p>
          <a:p>
            <a:r>
              <a:rPr lang="ja-JP" altLang="en-US" b="1" dirty="0"/>
              <a:t>可移植性（</a:t>
            </a:r>
            <a:r>
              <a:rPr lang="en-US" b="1" dirty="0"/>
              <a:t>Portable ）</a:t>
            </a:r>
          </a:p>
          <a:p>
            <a:r>
              <a:rPr lang="ja-JP" altLang="en-US" b="1" dirty="0"/>
              <a:t>自文档化（</a:t>
            </a:r>
            <a:r>
              <a:rPr lang="en-US" b="1" dirty="0"/>
              <a:t>Self-Documenting）</a:t>
            </a:r>
          </a:p>
          <a:p>
            <a:r>
              <a:rPr lang="ja-JP" altLang="en-US" b="1" dirty="0"/>
              <a:t>可测试性（</a:t>
            </a:r>
            <a:r>
              <a:rPr lang="en-US" b="1" dirty="0"/>
              <a:t>Testable）</a:t>
            </a:r>
          </a:p>
          <a:p>
            <a:r>
              <a:rPr lang="ja-JP" altLang="en-US" b="1" dirty="0"/>
              <a:t>合理性（</a:t>
            </a:r>
            <a:r>
              <a:rPr lang="en-US" b="1" dirty="0"/>
              <a:t>Reasonable）</a:t>
            </a:r>
          </a:p>
          <a:p>
            <a:r>
              <a:rPr lang="ja-JP" altLang="en-US" b="1" dirty="0"/>
              <a:t>并行代码（</a:t>
            </a:r>
            <a:r>
              <a:rPr lang="en-US" b="1" dirty="0"/>
              <a:t>Parallelizable）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那，“纯”函数有什么好处？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rgbClr val="282C34"/>
                </a:solidFill>
              </a:rPr>
              <a:t>合理性（</a:t>
            </a:r>
            <a:r>
              <a:rPr lang="en-US" b="1" dirty="0">
                <a:solidFill>
                  <a:srgbClr val="282C34"/>
                </a:solidFill>
              </a:rPr>
              <a:t>Reasonable）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可缓存性（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Cacheable）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可移植性（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Portable 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自文档化（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Self-Documenting）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并行代码（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Parallelizable）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可测试性（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Testable）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63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合理性（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Reasonable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1128" y="21065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punch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(player, target)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player.team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===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target.team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target;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decrementHP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(target);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345" y="4696664"/>
            <a:ext cx="5623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引用透明性 </a:t>
            </a:r>
            <a:r>
              <a:rPr lang="en-US" altLang="ja-JP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(</a:t>
            </a:r>
            <a:r>
              <a:rPr 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referential transparency)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等式推理 </a:t>
            </a:r>
            <a:r>
              <a:rPr lang="en-US" altLang="ja-JP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(</a:t>
            </a:r>
            <a:r>
              <a:rPr lang="en-US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equational reasoning)</a:t>
            </a:r>
          </a:p>
        </p:txBody>
      </p:sp>
      <p:sp>
        <p:nvSpPr>
          <p:cNvPr id="3" name="Rectangle 2"/>
          <p:cNvSpPr/>
          <p:nvPr/>
        </p:nvSpPr>
        <p:spPr>
          <a:xfrm>
            <a:off x="6524841" y="21065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punch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(player, target)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"red"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===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"green"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target;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decrementHP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(target);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4841" y="46966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punch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(player, target)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target.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hp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target.hp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722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那，“纯”函数有什么好处？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合理性（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Reasonable）</a:t>
            </a:r>
          </a:p>
          <a:p>
            <a:r>
              <a:rPr lang="ja-JP" altLang="en-US" b="1" dirty="0">
                <a:solidFill>
                  <a:srgbClr val="282C34"/>
                </a:solidFill>
              </a:rPr>
              <a:t>可缓存性（</a:t>
            </a:r>
            <a:r>
              <a:rPr lang="en-US" b="1" dirty="0">
                <a:solidFill>
                  <a:srgbClr val="282C34"/>
                </a:solidFill>
              </a:rPr>
              <a:t>Cacheable）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可移植性（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Portable 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自文档化（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Self-Documenting）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并行代码（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Parallelizable）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可测试性（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Testable）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0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我看的：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410553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zh-CN" altLang="en-US" sz="4000" dirty="0"/>
              <a:t>编程经验</a:t>
            </a:r>
            <a:endParaRPr lang="en-US" sz="4000" dirty="0"/>
          </a:p>
          <a:p>
            <a:r>
              <a:rPr lang="zh-CN" altLang="en-US" sz="4000" dirty="0"/>
              <a:t>对</a:t>
            </a:r>
            <a:r>
              <a:rPr lang="en-US" altLang="zh-CN" sz="4000" dirty="0"/>
              <a:t>FP</a:t>
            </a:r>
            <a:r>
              <a:rPr lang="zh-CN" altLang="en-US" sz="4000" dirty="0"/>
              <a:t>有没感兴趣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8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纯函数：</a:t>
            </a:r>
            <a:r>
              <a:rPr lang="ja-JP" altLang="en-US" b="1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可缓存性（</a:t>
            </a:r>
            <a:r>
              <a:rPr lang="en-US" b="1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Cacheable）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1369" y="2106696"/>
            <a:ext cx="5344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memoize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f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cache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...</a:t>
            </a:r>
            <a:r>
              <a:rPr lang="en-US" dirty="0" err="1">
                <a:solidFill>
                  <a:srgbClr val="ED6A43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arg_str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stringify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cache[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arg_str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cache[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arg_str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||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...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cache[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arg_str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6240" y="2113190"/>
            <a:ext cx="516387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memoize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x);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16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16, cached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25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25, cached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869" y="5067845"/>
            <a:ext cx="1941630" cy="1790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47473" y="5490347"/>
            <a:ext cx="61526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0" i="0" dirty="0">
                <a:solidFill>
                  <a:srgbClr val="333333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bonus: </a:t>
            </a:r>
            <a:r>
              <a:rPr lang="ja-JP" altLang="en-US" sz="4000" b="0" i="0" dirty="0">
                <a:solidFill>
                  <a:srgbClr val="333333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延迟求值</a:t>
            </a:r>
            <a:r>
              <a:rPr lang="en-US" altLang="ja-JP" sz="4000" dirty="0">
                <a:solidFill>
                  <a:srgbClr val="33333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(lazy </a:t>
            </a:r>
            <a:r>
              <a:rPr lang="en-US" altLang="ja-JP" sz="4000" dirty="0" err="1">
                <a:solidFill>
                  <a:srgbClr val="33333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eval</a:t>
            </a:r>
            <a:r>
              <a:rPr lang="en-US" altLang="ja-JP" sz="4000" dirty="0">
                <a:solidFill>
                  <a:srgbClr val="33333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  <a:endParaRPr lang="en-US" sz="4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869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那，“纯”函数有什么好处？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合理性（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Reasonable）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可缓存性（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Cacheable）</a:t>
            </a:r>
          </a:p>
          <a:p>
            <a:r>
              <a:rPr lang="ja-JP" altLang="en-US" b="1" dirty="0">
                <a:solidFill>
                  <a:srgbClr val="282C34"/>
                </a:solidFill>
              </a:rPr>
              <a:t>可移植性（</a:t>
            </a:r>
            <a:r>
              <a:rPr lang="en-US" b="1" dirty="0">
                <a:solidFill>
                  <a:srgbClr val="282C34"/>
                </a:solidFill>
              </a:rPr>
              <a:t>Portable ）</a:t>
            </a:r>
          </a:p>
          <a:p>
            <a:r>
              <a:rPr lang="ja-JP" altLang="en-US" b="1" dirty="0">
                <a:solidFill>
                  <a:srgbClr val="282C34"/>
                </a:solidFill>
              </a:rPr>
              <a:t>自文档化（</a:t>
            </a:r>
            <a:r>
              <a:rPr lang="en-US" b="1" dirty="0">
                <a:solidFill>
                  <a:srgbClr val="282C34"/>
                </a:solidFill>
              </a:rPr>
              <a:t>Self-Documenting）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并行代码（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Parallelizable）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可测试性（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Testable）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19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纯函数：</a:t>
            </a:r>
            <a:r>
              <a:rPr lang="ja-JP" altLang="en-US" b="1" dirty="0">
                <a:solidFill>
                  <a:srgbClr val="282C34"/>
                </a:solidFill>
              </a:rPr>
              <a:t>可移植性 </a:t>
            </a:r>
            <a:r>
              <a:rPr lang="en-US" b="1" dirty="0">
                <a:solidFill>
                  <a:srgbClr val="282C34"/>
                </a:solidFill>
              </a:rPr>
              <a:t>+ </a:t>
            </a:r>
            <a:r>
              <a:rPr lang="ja-JP" altLang="en-US" b="1" dirty="0">
                <a:solidFill>
                  <a:srgbClr val="282C34"/>
                </a:solidFill>
              </a:rPr>
              <a:t>自文档化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41312" y="2193205"/>
            <a:ext cx="5723859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//impure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signUp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attrs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saveUser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attrs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welcomeUser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(user);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//pure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86B3"/>
                </a:solidFill>
                <a:latin typeface="Consolas" panose="020B0609020204030204" pitchFamily="49" charset="0"/>
              </a:rPr>
              <a:t>signUp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fr-FR" dirty="0" err="1">
                <a:solidFill>
                  <a:srgbClr val="333333"/>
                </a:solidFill>
                <a:latin typeface="Consolas" panose="020B0609020204030204" pitchFamily="49" charset="0"/>
              </a:rPr>
              <a:t>Db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, Email, </a:t>
            </a:r>
            <a:r>
              <a:rPr lang="fr-FR" dirty="0" err="1">
                <a:solidFill>
                  <a:srgbClr val="333333"/>
                </a:solidFill>
                <a:latin typeface="Consolas" panose="020B0609020204030204" pitchFamily="49" charset="0"/>
              </a:rPr>
              <a:t>attrs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fr-FR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_ </a:t>
            </a:r>
            <a:r>
              <a:rPr lang="fr-FR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fr-FR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6B3"/>
                </a:solidFill>
                <a:latin typeface="Consolas" panose="020B0609020204030204" pitchFamily="49" charset="0"/>
              </a:rPr>
              <a:t>user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795DA3"/>
                </a:solidFill>
                <a:latin typeface="Consolas" panose="020B0609020204030204" pitchFamily="49" charset="0"/>
              </a:rPr>
              <a:t>saveUser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333333"/>
                </a:solidFill>
                <a:latin typeface="Consolas" panose="020B0609020204030204" pitchFamily="49" charset="0"/>
              </a:rPr>
              <a:t>Db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333333"/>
                </a:solidFill>
                <a:latin typeface="Consolas" panose="020B0609020204030204" pitchFamily="49" charset="0"/>
              </a:rPr>
              <a:t>attrs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welcomeUser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(Email, user);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32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可以：</a:t>
            </a:r>
            <a:endParaRPr lang="en-US" altLang="zh-CN" b="1" dirty="0"/>
          </a:p>
          <a:p>
            <a:r>
              <a:rPr lang="zh-CN" altLang="en-US" b="1" dirty="0"/>
              <a:t>序列化 （</a:t>
            </a:r>
            <a:r>
              <a:rPr lang="en-US" altLang="zh-CN" b="1" dirty="0"/>
              <a:t>serialize</a:t>
            </a:r>
            <a:r>
              <a:rPr lang="zh-CN" altLang="en-US" b="1" dirty="0"/>
              <a:t> ）而发送</a:t>
            </a:r>
            <a:endParaRPr lang="en-US" altLang="zh-CN" b="1" dirty="0"/>
          </a:p>
          <a:p>
            <a:r>
              <a:rPr lang="zh-CN" altLang="en-US" b="1" dirty="0"/>
              <a:t>直接看到依赖</a:t>
            </a:r>
            <a:endParaRPr lang="en-US" altLang="zh-CN" b="1" dirty="0"/>
          </a:p>
          <a:p>
            <a:endParaRPr lang="en-US" dirty="0"/>
          </a:p>
          <a:p>
            <a:pPr marL="0" indent="0">
              <a:buNone/>
            </a:pPr>
            <a:r>
              <a:rPr lang="en-US" altLang="ja-JP" dirty="0"/>
              <a:t>…</a:t>
            </a:r>
            <a:r>
              <a:rPr lang="zh-CN" altLang="en-US" dirty="0"/>
              <a:t>都要放参数会不会烦呢？</a:t>
            </a:r>
            <a:endParaRPr lang="en-US" dirty="0"/>
          </a:p>
          <a:p>
            <a:pPr marL="0" indent="0">
              <a:buNone/>
            </a:pPr>
            <a:r>
              <a:rPr lang="ja-JP" altLang="en-US" dirty="0"/>
              <a:t>⇒</a:t>
            </a:r>
            <a:r>
              <a:rPr lang="en-US" altLang="ja-JP" dirty="0"/>
              <a:t> </a:t>
            </a:r>
            <a:r>
              <a:rPr lang="en-US" altLang="zh-CN" dirty="0"/>
              <a:t>Dependency Injection</a:t>
            </a:r>
            <a:r>
              <a:rPr lang="zh-CN" altLang="en-US" dirty="0"/>
              <a:t>（</a:t>
            </a:r>
            <a:r>
              <a:rPr lang="en-US" altLang="zh-CN" dirty="0"/>
              <a:t>DI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7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那，“纯”函数有什么好处？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合理性（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Reasonable）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可缓存性（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Cacheable）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可移植性（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Portable 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自文档化（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Self-Documenting）</a:t>
            </a:r>
          </a:p>
          <a:p>
            <a:r>
              <a:rPr lang="ja-JP" altLang="en-US" b="1" dirty="0">
                <a:solidFill>
                  <a:srgbClr val="282C34"/>
                </a:solidFill>
              </a:rPr>
              <a:t>并行代码（</a:t>
            </a:r>
            <a:r>
              <a:rPr lang="en-US" b="1" dirty="0">
                <a:solidFill>
                  <a:srgbClr val="282C34"/>
                </a:solidFill>
              </a:rPr>
              <a:t>Parallelizable）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可测试性（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Testable）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77214" y="2266138"/>
            <a:ext cx="59087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可以用</a:t>
            </a:r>
            <a:r>
              <a:rPr lang="en-US" altLang="zh-CN" sz="3200" b="1" dirty="0"/>
              <a:t>web worker</a:t>
            </a:r>
            <a:r>
              <a:rPr lang="zh-CN" altLang="en-US" sz="3200" b="1" dirty="0"/>
              <a:t>运行代码并行</a:t>
            </a:r>
            <a:endParaRPr lang="en-US" altLang="zh-CN" sz="3200" b="1" dirty="0"/>
          </a:p>
        </p:txBody>
      </p:sp>
      <p:pic>
        <p:nvPicPr>
          <p:cNvPr id="51202" name="Picture 2" descr="Image result for clu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65" y="4150501"/>
            <a:ext cx="57150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3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那，“纯”函数有什么好处？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合理性（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Reasonable）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可缓存性（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Cacheable）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可移植性（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Portable 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自文档化（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Self-Documenting）</a:t>
            </a:r>
          </a:p>
          <a:p>
            <a:r>
              <a:rPr lang="ja-JP" altLang="en-US" b="1" dirty="0">
                <a:solidFill>
                  <a:schemeClr val="bg1">
                    <a:lumMod val="65000"/>
                  </a:schemeClr>
                </a:solidFill>
              </a:rPr>
              <a:t>并行代码（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Parallelizable）</a:t>
            </a:r>
          </a:p>
          <a:p>
            <a:r>
              <a:rPr lang="ja-JP" altLang="en-US" b="1" dirty="0">
                <a:solidFill>
                  <a:srgbClr val="282C34"/>
                </a:solidFill>
              </a:rPr>
              <a:t>可测试性（</a:t>
            </a:r>
            <a:r>
              <a:rPr lang="en-US" b="1" dirty="0">
                <a:solidFill>
                  <a:srgbClr val="282C34"/>
                </a:solidFill>
              </a:rPr>
              <a:t>Testable）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840" y="2762018"/>
            <a:ext cx="2561905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避免改值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8132" y="5191983"/>
            <a:ext cx="4701330" cy="672764"/>
          </a:xfrm>
        </p:spPr>
        <p:txBody>
          <a:bodyPr/>
          <a:lstStyle/>
          <a:p>
            <a:r>
              <a:rPr lang="en-US" dirty="0"/>
              <a:t>map, filter, reduce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2883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a = 0;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a = 1;</a:t>
            </a:r>
          </a:p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^ ERROR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3118287"/>
            <a:ext cx="2883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^ ERROR 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199" y="4294144"/>
            <a:ext cx="5059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++) {}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^ ERROR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5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-25400"/>
            <a:ext cx="69088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46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57257" cy="1325563"/>
          </a:xfrm>
        </p:spPr>
        <p:txBody>
          <a:bodyPr/>
          <a:lstStyle/>
          <a:p>
            <a:r>
              <a:rPr lang="en-US" dirty="0"/>
              <a:t>Lenses</a:t>
            </a:r>
            <a:r>
              <a:rPr lang="zh-CN" altLang="en-US" dirty="0"/>
              <a:t>（透镜）</a:t>
            </a:r>
            <a:endParaRPr lang="en-US" dirty="0"/>
          </a:p>
        </p:txBody>
      </p:sp>
      <p:pic>
        <p:nvPicPr>
          <p:cNvPr id="4" name="Picture 2" descr="http://adit.io/imgs/lenses/go_deep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97" y="230901"/>
            <a:ext cx="4876626" cy="228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http://adit.io/imgs/lenses/over_with_mario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3" y="3716356"/>
            <a:ext cx="85725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5084" y="1802639"/>
            <a:ext cx="78049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mario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= { location: { x: 0, y: 0 } };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R.assocPath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([‘location’, ‘x’], 10)(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mario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R.set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R.lensPath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([‘location’, ‘x’]),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=&gt; i+10)(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mario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zh-CN" altLang="en-US" dirty="0"/>
              <a:t>函数范式的特殊：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2022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重视纯函数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避免靠环境的函数</a:t>
            </a:r>
            <a:endParaRPr lang="en-US" altLang="zh-CN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避免副作用</a:t>
            </a:r>
            <a:endParaRPr lang="en-US" altLang="zh-CN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避免改值（</a:t>
            </a:r>
            <a:r>
              <a:rPr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cf. </a:t>
            </a: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变量）</a:t>
            </a:r>
            <a:endParaRPr lang="en-US" altLang="zh-CN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0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zh-CN" altLang="en-US" dirty="0"/>
              <a:t>函数范式的特殊：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2022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重视纯函数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把函数为一等公民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类型类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typeclasses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03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做前端重视编程？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 descr="http://www.iblogontheside.com/wp-content/uploads/2015/08/web-designer-develo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82" y="1825625"/>
            <a:ext cx="6565195" cy="461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7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一等公民的函数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057" y="2410139"/>
            <a:ext cx="2883195" cy="31823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可以把函数作为：</a:t>
            </a:r>
            <a:endParaRPr lang="en-US" altLang="zh-CN" dirty="0"/>
          </a:p>
          <a:p>
            <a:r>
              <a:rPr lang="zh-CN" altLang="en-US" dirty="0"/>
              <a:t>变量</a:t>
            </a:r>
            <a:endParaRPr lang="en-US" altLang="zh-CN" dirty="0"/>
          </a:p>
          <a:p>
            <a:r>
              <a:rPr lang="zh-CN" altLang="en-US" dirty="0"/>
              <a:t>参数</a:t>
            </a:r>
            <a:endParaRPr lang="en-US" altLang="zh-CN" dirty="0"/>
          </a:p>
          <a:p>
            <a:r>
              <a:rPr lang="zh-CN" altLang="en-US" dirty="0"/>
              <a:t>返回值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2" descr="Image result for map filter 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76" y="1122049"/>
            <a:ext cx="6048224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一等公民的函数：具体例子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6669" y="24038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`Hi 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${name}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greeting</a:t>
            </a:r>
            <a:r>
              <a:rPr lang="ja-JP" altLang="en-US" dirty="0">
                <a:solidFill>
                  <a:srgbClr val="969896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定义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altLang="zh-CN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jonas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 "Hi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jonas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"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6669" y="37438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`Hi 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${name}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(name);</a:t>
            </a:r>
          </a:p>
          <a:p>
            <a:r>
              <a:rPr lang="en-US" altLang="zh-CN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jonas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"Hi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jonas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6669" y="50838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`Hi 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${name}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hi;</a:t>
            </a:r>
          </a:p>
          <a:p>
            <a:r>
              <a:rPr lang="en-US" altLang="zh-CN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jonas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"Hi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jonas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90825" y="2680809"/>
            <a:ext cx="40406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// 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递归函数</a:t>
            </a:r>
            <a:endParaRPr lang="en-US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const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fibonacci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= (n) =&gt;</a:t>
            </a:r>
          </a:p>
          <a:p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   (n &lt; 2) ? 1 :</a:t>
            </a:r>
          </a:p>
          <a:p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fibonacci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(n-2) + </a:t>
            </a:r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fibonacci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(n-1);</a:t>
            </a: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fibonacci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(7);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// 21</a:t>
            </a: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543" y="2552746"/>
            <a:ext cx="5633806" cy="1325563"/>
          </a:xfrm>
        </p:spPr>
        <p:txBody>
          <a:bodyPr/>
          <a:lstStyle/>
          <a:p>
            <a:r>
              <a:rPr lang="zh-CN" altLang="en-US" dirty="0"/>
              <a:t>有没有用一点的用处？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22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655" y="2563379"/>
            <a:ext cx="7058891" cy="1325563"/>
          </a:xfrm>
        </p:spPr>
        <p:txBody>
          <a:bodyPr/>
          <a:lstStyle/>
          <a:p>
            <a:r>
              <a:rPr lang="zh-CN" altLang="en-US" dirty="0"/>
              <a:t>操作</a:t>
            </a:r>
            <a:r>
              <a:rPr lang="en-US" altLang="zh-CN" dirty="0"/>
              <a:t>[</a:t>
            </a:r>
            <a:r>
              <a:rPr lang="zh-CN" altLang="en-US" dirty="0"/>
              <a:t>组数</a:t>
            </a:r>
            <a:r>
              <a:rPr lang="en-US" altLang="zh-CN" dirty="0"/>
              <a:t>]</a:t>
            </a:r>
            <a:r>
              <a:rPr lang="zh-CN" altLang="en-US" dirty="0"/>
              <a:t>所需的 </a:t>
            </a:r>
            <a:r>
              <a:rPr lang="en-US" altLang="zh-CN" dirty="0"/>
              <a:t>3 </a:t>
            </a:r>
            <a:r>
              <a:rPr lang="zh-CN" altLang="en-US" dirty="0"/>
              <a:t>个函数：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87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globalnerdy.com/wordpress/wp-content/uploads/2016/06/map-filter-reduce-in-emoji-1.pn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68" y="362899"/>
            <a:ext cx="5609524" cy="1028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68" y="4754429"/>
            <a:ext cx="5923809" cy="514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772" y="5500858"/>
            <a:ext cx="1180952" cy="457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391" y="2524553"/>
            <a:ext cx="3438095" cy="571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391" y="1848488"/>
            <a:ext cx="4819048" cy="5047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772" y="4040941"/>
            <a:ext cx="2076190" cy="485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391" y="3327453"/>
            <a:ext cx="6771428" cy="485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3060" y="4867524"/>
            <a:ext cx="1600000" cy="1266667"/>
          </a:xfrm>
          <a:prstGeom prst="rect">
            <a:avLst/>
          </a:prstGeom>
        </p:spPr>
      </p:pic>
      <p:pic>
        <p:nvPicPr>
          <p:cNvPr id="2054" name="Picture 6" descr="http://adit.io/imgs/functors/fmap_lis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51" y="3148261"/>
            <a:ext cx="93345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8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  <a:r>
              <a:rPr lang="zh-CN" altLang="en-US" dirty="0"/>
              <a:t>（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柯里化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53250" name="Picture 2" descr="Image result for cur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5" y="1697976"/>
            <a:ext cx="9214329" cy="51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6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18321" cy="1325563"/>
          </a:xfrm>
        </p:spPr>
        <p:txBody>
          <a:bodyPr/>
          <a:lstStyle/>
          <a:p>
            <a:r>
              <a:rPr lang="en-US" dirty="0"/>
              <a:t>Currying</a:t>
            </a:r>
            <a:r>
              <a:rPr lang="zh-CN" altLang="en-US" dirty="0"/>
              <a:t>（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柯里化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116" y="1963327"/>
            <a:ext cx="3170273" cy="9712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有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柯里化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的函数，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可以把参数分开提供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79760" y="1560329"/>
            <a:ext cx="345558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s-ES" dirty="0" err="1">
                <a:solidFill>
                  <a:srgbClr val="795DA3"/>
                </a:solidFill>
                <a:latin typeface="Consolas" panose="020B0609020204030204" pitchFamily="49" charset="0"/>
              </a:rPr>
              <a:t>jia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s-E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y </a:t>
            </a:r>
            <a:r>
              <a:rPr lang="es-E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s-ES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y,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jia1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jia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jia10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 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jia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jia1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3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jia10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12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2116" y="3960986"/>
            <a:ext cx="96632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ramda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match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what,s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(what)),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replace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what,replacement,s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(what, replacement)),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filter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(f)),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map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(f));</a:t>
            </a: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4143" y="1978424"/>
            <a:ext cx="1988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f(1, 2,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f(1)(2)(3)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f(1)(2,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f(1, 2)(3)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28435" y="1027906"/>
            <a:ext cx="171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高阶函数 ⇓</a:t>
            </a:r>
            <a:endParaRPr 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69802" y="2218123"/>
            <a:ext cx="186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DengXian" panose="02010600030101010101" pitchFamily="2" charset="-122"/>
                <a:ea typeface="DengXian" panose="02010600030101010101" pitchFamily="2" charset="-122"/>
              </a:rPr>
              <a:t>&lt;-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局部调用</a:t>
            </a:r>
            <a:endParaRPr 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1246" y="1039789"/>
            <a:ext cx="171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⇓ </a:t>
            </a:r>
            <a:r>
              <a:rPr lang="zh-CN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闭包</a:t>
            </a:r>
            <a:endParaRPr 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38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4" grpId="0"/>
      <p:bldP spid="17" grpId="0"/>
      <p:bldP spid="20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  <a:r>
              <a:rPr lang="zh-CN" altLang="en-US" dirty="0"/>
              <a:t>（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柯里化</a:t>
            </a:r>
            <a:r>
              <a:rPr lang="zh-CN" altLang="en-US" dirty="0"/>
              <a:t>）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: </a:t>
            </a:r>
            <a:r>
              <a:rPr lang="zh-CN" altLang="en-US" dirty="0"/>
              <a:t>重用化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1690688"/>
            <a:ext cx="101452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 ' ' 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 ' ' 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x =&gt;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x.match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(/\s+/g)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 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 ' ' 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spaceless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   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null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tori_spelling"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"tori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amos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["tori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amos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"]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findSpaces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xs.filter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(x =&gt;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x.match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(/\s+/g))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findSpaces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tori_spelling"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"tori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amos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["tori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amos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"]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  noVowels </a:t>
            </a:r>
            <a:r>
              <a:rPr lang="pt-BR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795DA3"/>
                </a:solidFill>
                <a:latin typeface="Consolas" panose="020B0609020204030204" pitchFamily="49" charset="0"/>
              </a:rPr>
              <a:t>replace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pt-BR" dirty="0">
                <a:solidFill>
                  <a:srgbClr val="0086B3"/>
                </a:solidFill>
                <a:latin typeface="Consolas" panose="020B0609020204030204" pitchFamily="49" charset="0"/>
              </a:rPr>
              <a:t>[aeiou]</a:t>
            </a:r>
            <a:r>
              <a:rPr lang="pt-BR" dirty="0">
                <a:solidFill>
                  <a:srgbClr val="183691"/>
                </a:solidFill>
                <a:latin typeface="Consolas" panose="020B0609020204030204" pitchFamily="49" charset="0"/>
              </a:rPr>
              <a:t>/ig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pt-BR" dirty="0">
                <a:solidFill>
                  <a:srgbClr val="969896"/>
                </a:solidFill>
                <a:latin typeface="Consolas" panose="020B0609020204030204" pitchFamily="49" charset="0"/>
              </a:rPr>
              <a:t>// (r,x) =&gt; x.replace(/[aeiou]/ig, r)</a:t>
            </a:r>
            <a:endParaRPr lang="pt-B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censored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noVowels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"*"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 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x =&gt;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x.replace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(/[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aeiou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]/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ig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, "*")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censored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"Chocolate Rain"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 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'Ch*c*l*t* R**n'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20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  <a:r>
              <a:rPr lang="zh-CN" altLang="en-US" dirty="0"/>
              <a:t>（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柯里化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0218" y="2100288"/>
            <a:ext cx="96632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ramda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match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what,s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(what)),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replace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what,replacement,s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(what, replacement)),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filter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(f)),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map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(f));</a:t>
            </a: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0218" y="4910545"/>
            <a:ext cx="9220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 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 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 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 map 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ramda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1696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函数组合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2" name="Picture 4" descr="http://adit.io/imgs/lenses/d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06" y="1528439"/>
            <a:ext cx="9432851" cy="532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6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Puppy Love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79" y="1690688"/>
            <a:ext cx="7143333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9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函数组合组合</a:t>
            </a:r>
            <a:r>
              <a:rPr lang="zh-CN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sz="3600" dirty="0">
                <a:latin typeface="DengXian" panose="02010600030101010101" pitchFamily="2" charset="-122"/>
                <a:ea typeface="DengXian" panose="02010600030101010101" pitchFamily="2" charset="-122"/>
              </a:rPr>
              <a:t>function composition </a:t>
            </a:r>
            <a:r>
              <a:rPr lang="en-US" altLang="zh-CN" sz="3600" dirty="0" err="1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r>
              <a:rPr lang="zh-CN" altLang="en-US" sz="3600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8" name="Picture 4" descr="http://adit.io/imgs/lenses/ince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3" y="-7259"/>
            <a:ext cx="4167077" cy="68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 descr="http://adit.io/imgs/lenses/dot_d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94916"/>
            <a:ext cx="11049000" cy="516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97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函数组合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968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(x));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2674276"/>
            <a:ext cx="73169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(),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</a:t>
            </a:r>
            <a:r>
              <a:rPr lang="ja-JP" altLang="en-US" dirty="0">
                <a:solidFill>
                  <a:srgbClr val="969896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大写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exclaim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+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'!'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,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 </a:t>
            </a:r>
            <a:r>
              <a:rPr lang="ja-JP" altLang="en-US" dirty="0">
                <a:solidFill>
                  <a:srgbClr val="969896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喊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 shout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(exclaim,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 </a:t>
            </a:r>
            <a:r>
              <a:rPr lang="en-US" dirty="0">
                <a:solidFill>
                  <a:srgbClr val="969896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喊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shout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"send in the clowns"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//=&gt; "SEND IN THE CLOWNS!"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0019" y="1454544"/>
            <a:ext cx="1949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Gabriola" panose="04040605051002020D02" pitchFamily="82" charset="0"/>
              </a:rPr>
              <a:t>f</a:t>
            </a:r>
            <a:r>
              <a:rPr lang="en-US" sz="6000" b="1" dirty="0">
                <a:latin typeface="Gabriola" panose="04040605051002020D02" pitchFamily="82" charset="0"/>
              </a:rPr>
              <a:t>(</a:t>
            </a:r>
            <a:r>
              <a:rPr lang="en-US" sz="6000" b="1" dirty="0">
                <a:latin typeface="Gabriola" panose="04040605051002020D02" pitchFamily="82" charset="0"/>
              </a:rPr>
              <a:t>g</a:t>
            </a:r>
            <a:r>
              <a:rPr lang="en-US" sz="6000" b="1" dirty="0">
                <a:latin typeface="Gabriola" panose="04040605051002020D02" pitchFamily="82" charset="0"/>
              </a:rPr>
              <a:t>(x))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9484" y="3356315"/>
            <a:ext cx="3434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Wingdings" panose="05000000000000000000" pitchFamily="2" charset="2"/>
              </a:rPr>
              <a:t> </a:t>
            </a:r>
            <a:r>
              <a:rPr lang="en-US" sz="3200" dirty="0" err="1"/>
              <a:t>pointfree</a:t>
            </a:r>
            <a:r>
              <a:rPr lang="en-US" sz="3200" dirty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53138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函数组合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8" y="42637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pipe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(x));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8" y="5180080"/>
            <a:ext cx="9539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loudLastUpper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pipe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(reverse, head,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, exclaim);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loudLastUpper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arg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//=&gt; 'UPPERCUT!'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599" y="1748734"/>
            <a:ext cx="95391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        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 </a:t>
            </a:r>
            <a:r>
              <a:rPr lang="ja-JP" altLang="en-US" dirty="0">
                <a:solidFill>
                  <a:srgbClr val="96989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跳</a:t>
            </a:r>
            <a:r>
              <a:rPr lang="ja-JP" altLang="en-US" dirty="0">
                <a:solidFill>
                  <a:srgbClr val="9698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跃，</a:t>
            </a:r>
            <a:r>
              <a:rPr lang="ja-JP" altLang="en-US" dirty="0">
                <a:solidFill>
                  <a:srgbClr val="969896"/>
                </a:solidFill>
                <a:latin typeface="Consolas" panose="020B0609020204030204" pitchFamily="49" charset="0"/>
                <a:ea typeface="Microsoft YaHei" panose="020B0503020204020204" pitchFamily="34" charset="-122"/>
              </a:rPr>
              <a:t>     </a:t>
            </a:r>
            <a:r>
              <a:rPr lang="ja-JP" altLang="en-US" dirty="0">
                <a:solidFill>
                  <a:srgbClr val="96989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回旋踢，</a:t>
            </a:r>
            <a:r>
              <a:rPr lang="ja-JP" altLang="en-US" dirty="0">
                <a:solidFill>
                  <a:srgbClr val="969896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    </a:t>
            </a:r>
            <a:r>
              <a:rPr lang="ja-JP" altLang="en-US" dirty="0">
                <a:solidFill>
                  <a:srgbClr val="96989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勾拳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ＭＳ 明朝" panose="02020609040205080304" pitchFamily="17" charset="-128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arg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[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jumpkick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,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roundhouse'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,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'uppercut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],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, head, reverse),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// </a:t>
            </a:r>
            <a:r>
              <a:rPr lang="ja-JP" altLang="en-US" dirty="0">
                <a:solidFill>
                  <a:srgbClr val="969896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大写，头，返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loudLastUpper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(exclaim,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, head, reverse);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 </a:t>
            </a:r>
            <a:r>
              <a:rPr lang="en-US" dirty="0">
                <a:solidFill>
                  <a:srgbClr val="969896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+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969896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喊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arg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//=&gt; 'UPPERCUT'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loudLastUpper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arg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//=&gt; 'UPPERCUT!'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3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函数组合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461" y="1778040"/>
            <a:ext cx="4221124" cy="597287"/>
          </a:xfrm>
        </p:spPr>
        <p:txBody>
          <a:bodyPr/>
          <a:lstStyle/>
          <a:p>
            <a:r>
              <a:rPr lang="zh-CN" altLang="en-US" dirty="0"/>
              <a:t>又短，又能控制顺序：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29001" y="3540865"/>
            <a:ext cx="2723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d(b(</a:t>
            </a:r>
            <a:r>
              <a:rPr lang="en-US" sz="2400" dirty="0" err="1"/>
              <a:t>foo.a</a:t>
            </a:r>
            <a:r>
              <a:rPr lang="en-US" sz="2400" dirty="0"/>
              <a:t>()).c())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7217" y="3227861"/>
            <a:ext cx="3265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let </a:t>
            </a:r>
            <a:r>
              <a:rPr lang="en-US" sz="2400" dirty="0" err="1"/>
              <a:t>myVarA</a:t>
            </a:r>
            <a:r>
              <a:rPr lang="en-US" sz="2400" dirty="0"/>
              <a:t> = </a:t>
            </a:r>
            <a:r>
              <a:rPr lang="en-US" sz="2400" dirty="0" err="1"/>
              <a:t>foo.a</a:t>
            </a:r>
            <a:r>
              <a:rPr lang="en-US" sz="2400" dirty="0"/>
              <a:t>();</a:t>
            </a:r>
          </a:p>
          <a:p>
            <a:r>
              <a:rPr lang="en-US" sz="2400" dirty="0"/>
              <a:t>let </a:t>
            </a:r>
            <a:r>
              <a:rPr lang="en-US" sz="2400" dirty="0" err="1"/>
              <a:t>myVarB</a:t>
            </a:r>
            <a:r>
              <a:rPr lang="en-US" sz="2400" dirty="0"/>
              <a:t> = b(</a:t>
            </a:r>
            <a:r>
              <a:rPr lang="en-US" sz="2400" dirty="0" err="1"/>
              <a:t>myVarA</a:t>
            </a:r>
            <a:r>
              <a:rPr lang="en-US" sz="2400" dirty="0"/>
              <a:t>);</a:t>
            </a:r>
          </a:p>
          <a:p>
            <a:r>
              <a:rPr lang="en-US" sz="2400" dirty="0"/>
              <a:t>let </a:t>
            </a:r>
            <a:r>
              <a:rPr lang="en-US" sz="2400" dirty="0" err="1"/>
              <a:t>myVarC</a:t>
            </a:r>
            <a:r>
              <a:rPr lang="en-US" sz="2400" dirty="0"/>
              <a:t> = </a:t>
            </a:r>
            <a:r>
              <a:rPr lang="en-US" sz="2400" dirty="0" err="1"/>
              <a:t>myVarB.c</a:t>
            </a:r>
            <a:r>
              <a:rPr lang="en-US" sz="2400" dirty="0"/>
              <a:t>();</a:t>
            </a:r>
          </a:p>
          <a:p>
            <a:r>
              <a:rPr lang="en-US" sz="2400" dirty="0"/>
              <a:t>d(</a:t>
            </a:r>
            <a:r>
              <a:rPr lang="en-US" sz="2400" dirty="0" err="1"/>
              <a:t>myVarC</a:t>
            </a:r>
            <a:r>
              <a:rPr lang="en-US" sz="2400" dirty="0"/>
              <a:t>);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95117" y="2858529"/>
            <a:ext cx="17266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pipe(</a:t>
            </a:r>
          </a:p>
          <a:p>
            <a:r>
              <a:rPr lang="en-US" sz="2400" dirty="0"/>
              <a:t>   x =&gt; </a:t>
            </a:r>
            <a:r>
              <a:rPr lang="en-US" sz="2400" dirty="0" err="1"/>
              <a:t>x.a</a:t>
            </a:r>
            <a:r>
              <a:rPr lang="en-US" sz="2400" dirty="0"/>
              <a:t>(),</a:t>
            </a:r>
          </a:p>
          <a:p>
            <a:r>
              <a:rPr lang="en-US" sz="2400" dirty="0"/>
              <a:t>   b,</a:t>
            </a:r>
          </a:p>
          <a:p>
            <a:r>
              <a:rPr lang="en-US" sz="2400" dirty="0"/>
              <a:t>   x =&gt; </a:t>
            </a:r>
            <a:r>
              <a:rPr lang="en-US" sz="2400" dirty="0" err="1"/>
              <a:t>x.c</a:t>
            </a:r>
            <a:r>
              <a:rPr lang="en-US" sz="2400" dirty="0"/>
              <a:t>(),</a:t>
            </a:r>
          </a:p>
          <a:p>
            <a:r>
              <a:rPr lang="en-US" sz="2400" dirty="0"/>
              <a:t>   d,</a:t>
            </a:r>
          </a:p>
          <a:p>
            <a:r>
              <a:rPr lang="en-US" sz="2400" dirty="0"/>
              <a:t>)(foo)</a:t>
            </a:r>
          </a:p>
        </p:txBody>
      </p:sp>
      <p:sp>
        <p:nvSpPr>
          <p:cNvPr id="12" name="Arrow: Curved Up 11"/>
          <p:cNvSpPr/>
          <p:nvPr/>
        </p:nvSpPr>
        <p:spPr>
          <a:xfrm>
            <a:off x="9666950" y="3939731"/>
            <a:ext cx="614733" cy="5973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Up 13"/>
          <p:cNvSpPr/>
          <p:nvPr/>
        </p:nvSpPr>
        <p:spPr>
          <a:xfrm rot="10800000">
            <a:off x="9203456" y="2951459"/>
            <a:ext cx="1003799" cy="627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/>
          <p:cNvSpPr/>
          <p:nvPr/>
        </p:nvSpPr>
        <p:spPr>
          <a:xfrm rot="10800000">
            <a:off x="8852397" y="2375327"/>
            <a:ext cx="2003443" cy="116793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Up 15"/>
          <p:cNvSpPr/>
          <p:nvPr/>
        </p:nvSpPr>
        <p:spPr>
          <a:xfrm>
            <a:off x="9203456" y="3964696"/>
            <a:ext cx="1733108" cy="11134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6419" y="5452088"/>
            <a:ext cx="2749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pipe(a, b, c, d)(foo)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852397" y="5391042"/>
            <a:ext cx="2501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foo.a</a:t>
            </a:r>
            <a:r>
              <a:rPr lang="en-US" sz="2400" dirty="0"/>
              <a:t>().b().c().d()</a:t>
            </a:r>
          </a:p>
        </p:txBody>
      </p:sp>
    </p:spTree>
    <p:extLst>
      <p:ext uri="{BB962C8B-B14F-4D97-AF65-F5344CB8AC3E}">
        <p14:creationId xmlns:p14="http://schemas.microsoft.com/office/powerpoint/2010/main" val="6720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0" grpId="0"/>
      <p:bldP spid="11" grpId="0"/>
      <p:bldP spid="12" grpId="0" animBg="1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函数组合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的调试（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debugging composition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55158" y="18505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trace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((tag, x)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(tag, x);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3210780"/>
            <a:ext cx="88799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dasherize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'-'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toLower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split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 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{2,}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ig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 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dasherize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'The world is a vampire'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: Cannot read property 'apply' of undefined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199" y="5241875"/>
            <a:ext cx="11353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dasherize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'-'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toLower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trace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"after split"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split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 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{2,}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ig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 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after split [ 'The', 'world', 'is', 'a', 'vampire' 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zh-CN" altLang="en-US" dirty="0"/>
              <a:t>函数范式的特殊：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20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把函数为一等公民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ja-JP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柯里化</a:t>
            </a: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currying</a:t>
            </a: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ja-JP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函数组合</a:t>
            </a: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9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zh-CN" altLang="en-US" dirty="0"/>
              <a:t>函数范式的特殊：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2022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重视纯函数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把函数为一等公民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ja-JP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类型类</a:t>
            </a:r>
            <a:r>
              <a:rPr lang="zh-CN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 err="1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typeclasses</a:t>
            </a:r>
            <a:r>
              <a:rPr lang="zh-CN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dirty="0">
              <a:solidFill>
                <a:srgbClr val="282C34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557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类型类</a:t>
            </a:r>
            <a:r>
              <a:rPr lang="zh-CN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 err="1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typeclasses</a:t>
            </a:r>
            <a:r>
              <a:rPr lang="zh-CN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7545" y="3005545"/>
            <a:ext cx="1297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415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类型</a:t>
            </a:r>
            <a:r>
              <a:rPr lang="zh-CN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types</a:t>
            </a:r>
            <a:r>
              <a:rPr lang="zh-CN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2" y="1027906"/>
            <a:ext cx="2216624" cy="2234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476" y="0"/>
            <a:ext cx="3809524" cy="15238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5634" y="4328855"/>
            <a:ext cx="22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string → number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905634" y="2723375"/>
            <a:ext cx="2254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Hindley</a:t>
            </a:r>
            <a:r>
              <a:rPr lang="en-US" sz="3200" dirty="0"/>
              <a:t>-Milner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749" y="4351524"/>
            <a:ext cx="975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enlo"/>
              </a:rPr>
              <a:t>length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905634" y="5173534"/>
            <a:ext cx="89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a → a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314471" y="4328855"/>
            <a:ext cx="2989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Menlo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string) =&gt; number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43956" y="4331663"/>
            <a:ext cx="2989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Menlo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string) =&gt; number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082749" y="5173534"/>
            <a:ext cx="1145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enlo"/>
              </a:rPr>
              <a:t>identity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082749" y="5890622"/>
            <a:ext cx="2684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let identity = x =&gt; x;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28615" y="5173533"/>
            <a:ext cx="1859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&lt;T&gt;(x</a:t>
            </a:r>
            <a:r>
              <a:rPr lang="en-US" sz="2400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T) =&gt; 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8641833" y="5173532"/>
            <a:ext cx="1859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&lt;T&gt;(x</a:t>
            </a:r>
            <a:r>
              <a:rPr lang="en-US" sz="2400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T) =&gt; 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89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5" grpId="0"/>
      <p:bldP spid="1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Java/C++</a:t>
            </a:r>
            <a:r>
              <a:rPr lang="zh-CN" altLang="en-US" dirty="0"/>
              <a:t>也不是都有类型吗？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 descr="Image result for java n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004" y="1825625"/>
            <a:ext cx="6917992" cy="48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04560" cy="1325563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不多，</a:t>
            </a:r>
            <a:r>
              <a:rPr lang="en-US" altLang="zh-CN" dirty="0"/>
              <a:t>Pug</a:t>
            </a:r>
            <a:r>
              <a:rPr lang="zh-CN" altLang="en-US" dirty="0"/>
              <a:t>更少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72000" cy="15424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" y="1690688"/>
            <a:ext cx="4521398" cy="516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321" y="1734185"/>
            <a:ext cx="3646679" cy="5123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178" y="54451"/>
            <a:ext cx="2552964" cy="16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 descr="I call it my billion-dollar mistake. It was the invention of the null reference in 1965. - Tony Ho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24000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188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Brendan </a:t>
            </a:r>
            <a:r>
              <a:rPr lang="en-US" altLang="zh-CN" dirty="0" err="1"/>
              <a:t>Eich</a:t>
            </a:r>
            <a:r>
              <a:rPr lang="zh-CN" altLang="en-US" dirty="0"/>
              <a:t>开发</a:t>
            </a:r>
            <a:r>
              <a:rPr lang="en-US" dirty="0"/>
              <a:t>JavaScript</a:t>
            </a:r>
            <a:r>
              <a:rPr lang="zh-CN" altLang="en-US" dirty="0"/>
              <a:t>所需时间：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■ ■ ■ ■ ■ ■ ■ ■ ■ ■</a:t>
            </a:r>
            <a:endParaRPr lang="en-US" altLang="ja-JP" dirty="0"/>
          </a:p>
        </p:txBody>
      </p:sp>
      <p:sp>
        <p:nvSpPr>
          <p:cNvPr id="4" name="TextBox 3"/>
          <p:cNvSpPr txBox="1"/>
          <p:nvPr/>
        </p:nvSpPr>
        <p:spPr>
          <a:xfrm>
            <a:off x="10069689" y="603995"/>
            <a:ext cx="1444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十天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993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Haskell</a:t>
            </a:r>
            <a:r>
              <a:rPr lang="zh-CN" altLang="en-US" dirty="0"/>
              <a:t>语言开发所需的时间：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912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26906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70084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Haskell</a:t>
            </a:r>
            <a:r>
              <a:rPr lang="zh-CN" altLang="en-US" dirty="0"/>
              <a:t>语言开发所需的时间：</a:t>
            </a:r>
            <a:r>
              <a:rPr lang="en-US" altLang="zh-CN" dirty="0"/>
              <a:t>26</a:t>
            </a:r>
            <a:r>
              <a:rPr lang="zh-CN" altLang="en-US" dirty="0"/>
              <a:t>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939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ja-JP" altLang="en-US" dirty="0"/>
              <a:t>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30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26906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89181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javascript hask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0"/>
            <a:ext cx="8448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56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110" y="1592839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那，到底会有什么好处？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42110" y="3251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数学会有什么用？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5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445" y="158661"/>
            <a:ext cx="6238137" cy="1325563"/>
          </a:xfrm>
        </p:spPr>
        <p:txBody>
          <a:bodyPr/>
          <a:lstStyle/>
          <a:p>
            <a:pPr algn="ctr"/>
            <a:r>
              <a:rPr lang="zh-CN" altLang="en-US" dirty="0"/>
              <a:t>类型推断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https://scisoft.github.io/fp/img/compiles_and_wor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24" y="1484224"/>
            <a:ext cx="7013220" cy="525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类型类</a:t>
            </a:r>
            <a:r>
              <a:rPr lang="zh-CN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 err="1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typeclasses</a:t>
            </a:r>
            <a:r>
              <a:rPr lang="zh-CN" altLang="en-US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）：容器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7545" y="3005545"/>
            <a:ext cx="1297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???</a:t>
            </a:r>
          </a:p>
        </p:txBody>
      </p:sp>
      <p:pic>
        <p:nvPicPr>
          <p:cNvPr id="5" name="Picture 2" descr="http://blog.dwinegar.com/2011/06/another-jar.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61" y="1819974"/>
            <a:ext cx="34480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94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70" y="80128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FP</a:t>
            </a:r>
            <a:r>
              <a:rPr lang="zh-CN" altLang="en-US" dirty="0"/>
              <a:t>在前端怎么不一样？</a:t>
            </a:r>
            <a:endParaRPr lang="en-US" dirty="0"/>
          </a:p>
        </p:txBody>
      </p:sp>
      <p:pic>
        <p:nvPicPr>
          <p:cNvPr id="10" name="Picture 2" descr="Image result for javascript hask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77" y="2222205"/>
            <a:ext cx="7975785" cy="419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8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47" y="357110"/>
            <a:ext cx="5738769" cy="149723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如</a:t>
            </a:r>
            <a:r>
              <a:rPr lang="en-US" altLang="zh-CN" dirty="0" err="1"/>
              <a:t>functor</a:t>
            </a:r>
            <a:r>
              <a:rPr lang="zh-CN" altLang="en-US" dirty="0"/>
              <a:t>（函子）</a:t>
            </a:r>
            <a:r>
              <a:rPr lang="en-US" altLang="zh-CN" dirty="0"/>
              <a:t>: </a:t>
            </a:r>
            <a:br>
              <a:rPr lang="en-US" altLang="zh-CN" dirty="0"/>
            </a:br>
            <a:r>
              <a:rPr lang="zh-CN" altLang="en-US" dirty="0"/>
              <a:t>能映射（</a:t>
            </a:r>
            <a:r>
              <a:rPr lang="en-US" altLang="zh-CN" dirty="0"/>
              <a:t>map()</a:t>
            </a:r>
            <a:r>
              <a:rPr lang="zh-CN" altLang="en-US" dirty="0"/>
              <a:t> ）的容器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8854" y="5083727"/>
            <a:ext cx="5691231" cy="15797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905" y="3363861"/>
            <a:ext cx="3438095" cy="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40" y="3431666"/>
            <a:ext cx="4819048" cy="504762"/>
          </a:xfrm>
          <a:prstGeom prst="rect">
            <a:avLst/>
          </a:prstGeom>
        </p:spPr>
      </p:pic>
      <p:pic>
        <p:nvPicPr>
          <p:cNvPr id="6" name="Picture 6" descr="http://adit.io/imgs/functors/fmap_li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56" y="4104961"/>
            <a:ext cx="7473624" cy="275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26" y="1939177"/>
            <a:ext cx="5020238" cy="1217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297" y="3350515"/>
            <a:ext cx="3498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如：</a:t>
            </a:r>
            <a:r>
              <a:rPr lang="en-US" altLang="zh-CN" sz="3200" dirty="0"/>
              <a:t>Array</a:t>
            </a:r>
            <a:r>
              <a:rPr lang="zh-CN" altLang="en-US" sz="3200" dirty="0"/>
              <a:t>（数组）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68359" y="4515730"/>
            <a:ext cx="3498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还有：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Object</a:t>
            </a:r>
            <a:r>
              <a:rPr lang="zh-CN" altLang="en-US" sz="3200" dirty="0"/>
              <a:t>（对象）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其他类型类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806268" y="560135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范畴学的定律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6806268" y="1434416"/>
            <a:ext cx="564299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composition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u.map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(x =&gt; f(g(x)))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 == 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u.map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(g).map(f);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identity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u.map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(a =&gt; a) == u;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1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80714" cy="1035836"/>
          </a:xfrm>
        </p:spPr>
        <p:txBody>
          <a:bodyPr/>
          <a:lstStyle/>
          <a:p>
            <a:r>
              <a:rPr lang="zh-CN" altLang="en-US" dirty="0"/>
              <a:t>最简单的类型类方法：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013" y="1690688"/>
            <a:ext cx="2608976" cy="606673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把值放进去容器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9552" y="2406425"/>
            <a:ext cx="125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of()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51833" y="1703578"/>
            <a:ext cx="2608976" cy="60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拿出来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1832" y="2310251"/>
            <a:ext cx="1861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extract()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32" y="3004091"/>
            <a:ext cx="3126443" cy="2192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2" y="3100264"/>
            <a:ext cx="3660194" cy="20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0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类型类第二：</a:t>
            </a:r>
            <a:r>
              <a:rPr lang="en-US" altLang="zh-CN" sz="4000" dirty="0"/>
              <a:t>applicative </a:t>
            </a:r>
            <a:r>
              <a:rPr lang="en-US" altLang="zh-CN" sz="4000" dirty="0" err="1"/>
              <a:t>functor</a:t>
            </a:r>
            <a:r>
              <a:rPr lang="zh-CN" altLang="en-US" sz="4000" dirty="0"/>
              <a:t>（</a:t>
            </a:r>
            <a:r>
              <a:rPr lang="ja-JP" altLang="en-US" sz="4000" dirty="0"/>
              <a:t>适用函子</a:t>
            </a:r>
            <a:r>
              <a:rPr lang="zh-CN" altLang="en-US" sz="4000" dirty="0"/>
              <a:t>）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89" y="3225976"/>
            <a:ext cx="5020238" cy="12179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737" y="1652365"/>
            <a:ext cx="2463881" cy="1402209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0086" y="2067330"/>
            <a:ext cx="1376494" cy="3924429"/>
          </a:xfrm>
        </p:spPr>
        <p:txBody>
          <a:bodyPr/>
          <a:lstStyle/>
          <a:p>
            <a:r>
              <a:rPr lang="en-US" dirty="0"/>
              <a:t>of()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ap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510" y="4615368"/>
            <a:ext cx="6412985" cy="175751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736359" y="1762560"/>
            <a:ext cx="4899171" cy="1181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bonus: lift()</a:t>
            </a:r>
          </a:p>
          <a:p>
            <a:pPr marL="0" indent="0">
              <a:buNone/>
            </a:pPr>
            <a:r>
              <a:rPr lang="zh-CN" altLang="en-US" dirty="0"/>
              <a:t>多个值（参数）一次适用（</a:t>
            </a:r>
            <a:r>
              <a:rPr lang="en-US" altLang="zh-CN" dirty="0" err="1"/>
              <a:t>ap</a:t>
            </a:r>
            <a:r>
              <a:rPr lang="en-US" altLang="zh-CN" dirty="0"/>
              <a:t>()</a:t>
            </a:r>
            <a:r>
              <a:rPr lang="zh-CN" altLang="en-US" dirty="0"/>
              <a:t> 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类型类</a:t>
            </a:r>
            <a:r>
              <a:rPr lang="en-US" altLang="zh-CN" sz="4000" dirty="0"/>
              <a:t>3/3</a:t>
            </a:r>
            <a:r>
              <a:rPr lang="zh-CN" altLang="en-US" sz="4000" dirty="0"/>
              <a:t>：</a:t>
            </a:r>
            <a:r>
              <a:rPr lang="en-US" altLang="zh-CN" sz="4000" dirty="0"/>
              <a:t>monad</a:t>
            </a:r>
            <a:r>
              <a:rPr lang="zh-CN" altLang="en-US" sz="4000" dirty="0"/>
              <a:t>（单子）</a:t>
            </a:r>
            <a:endParaRPr lang="en-US" sz="40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2387667"/>
            <a:ext cx="6630800" cy="3652405"/>
          </a:xfrm>
        </p:spPr>
        <p:txBody>
          <a:bodyPr>
            <a:normAutofit/>
          </a:bodyPr>
          <a:lstStyle/>
          <a:p>
            <a:r>
              <a:rPr lang="zh-CN" altLang="en-US" dirty="0"/>
              <a:t>有适用函子的</a:t>
            </a:r>
            <a:r>
              <a:rPr lang="en-US" altLang="zh-CN" dirty="0"/>
              <a:t>of(), map(), </a:t>
            </a:r>
            <a:r>
              <a:rPr lang="en-US" altLang="zh-CN" dirty="0" err="1"/>
              <a:t>ap</a:t>
            </a:r>
            <a:r>
              <a:rPr lang="en-US" altLang="zh-CN" dirty="0"/>
              <a:t>()</a:t>
            </a:r>
          </a:p>
          <a:p>
            <a:endParaRPr lang="en-US" dirty="0"/>
          </a:p>
          <a:p>
            <a:r>
              <a:rPr lang="zh-CN" altLang="en-US" dirty="0"/>
              <a:t>还有</a:t>
            </a:r>
            <a:r>
              <a:rPr lang="en-US" altLang="zh-CN" dirty="0" err="1"/>
              <a:t>flatMap</a:t>
            </a:r>
            <a:r>
              <a:rPr lang="zh-CN" altLang="en-US" dirty="0"/>
              <a:t>，别名</a:t>
            </a:r>
            <a:r>
              <a:rPr lang="en-US" altLang="zh-CN" dirty="0" err="1"/>
              <a:t>fmap</a:t>
            </a:r>
            <a:r>
              <a:rPr lang="zh-CN" altLang="en-US" dirty="0"/>
              <a:t>，别名</a:t>
            </a:r>
            <a:r>
              <a:rPr lang="en-US" altLang="zh-CN" dirty="0"/>
              <a:t>chain</a:t>
            </a:r>
          </a:p>
          <a:p>
            <a:endParaRPr lang="en-US" altLang="zh-CN" dirty="0"/>
          </a:p>
          <a:p>
            <a:r>
              <a:rPr lang="zh-CN" altLang="en-US" dirty="0"/>
              <a:t>就像能平化（</a:t>
            </a:r>
            <a:r>
              <a:rPr lang="en-US" altLang="zh-CN" dirty="0"/>
              <a:t>flatten</a:t>
            </a:r>
            <a:r>
              <a:rPr lang="zh-CN" altLang="en-US" dirty="0"/>
              <a:t>）的</a:t>
            </a:r>
            <a:r>
              <a:rPr lang="en-US" altLang="zh-CN" dirty="0"/>
              <a:t>map()</a:t>
            </a:r>
            <a:r>
              <a:rPr lang="zh-CN" altLang="en-US" dirty="0"/>
              <a:t>而已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744" y="794357"/>
            <a:ext cx="1788704" cy="52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677041"/>
            <a:ext cx="6879672" cy="701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 err="1">
                <a:solidFill>
                  <a:srgbClr val="282C34"/>
                </a:solidFill>
                <a:latin typeface="Menlo"/>
              </a:rPr>
              <a:t>fmap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例</a:t>
            </a:r>
            <a:r>
              <a:rPr lang="en-US" altLang="zh-CN" sz="4400" b="0" i="0" dirty="0">
                <a:solidFill>
                  <a:srgbClr val="282C34"/>
                </a:solidFill>
                <a:effectLst/>
                <a:latin typeface="Menlo"/>
              </a:rPr>
              <a:t>#1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：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Array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跟</a:t>
            </a:r>
            <a:r>
              <a:rPr lang="en-US" altLang="zh-CN" sz="4400" dirty="0" err="1">
                <a:solidFill>
                  <a:srgbClr val="282C34"/>
                </a:solidFill>
                <a:latin typeface="Menlo"/>
              </a:rPr>
              <a:t>R.chain</a:t>
            </a:r>
            <a:endParaRPr lang="en-US" altLang="zh-CN" sz="4400" b="0" i="0" dirty="0">
              <a:solidFill>
                <a:schemeClr val="bg1">
                  <a:lumMod val="65000"/>
                </a:schemeClr>
              </a:solidFill>
              <a:effectLst/>
              <a:latin typeface="Menl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9017" y="2525086"/>
            <a:ext cx="71725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82C34"/>
                </a:solidFill>
                <a:latin typeface="Menlo"/>
              </a:rPr>
              <a:t>duplicate = n =&gt; [n, n];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82C34"/>
                </a:solidFill>
                <a:latin typeface="Menlo"/>
              </a:rPr>
              <a:t>R.chain(duplicate, [1, 2, 3]);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//=&gt; [1, 1, 2, 2, 3, 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// 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不是</a:t>
            </a: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 [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[</a:t>
            </a: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1, 1], [2, 2], [3, 3]]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 err="1">
                <a:solidFill>
                  <a:srgbClr val="282C34"/>
                </a:solidFill>
                <a:latin typeface="Menlo"/>
              </a:rPr>
              <a:t>fmap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例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#2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：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Promise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的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then()</a:t>
            </a:r>
            <a:endParaRPr lang="en-US" altLang="zh-CN" sz="4400" b="0" i="0" dirty="0">
              <a:solidFill>
                <a:schemeClr val="bg1">
                  <a:lumMod val="65000"/>
                </a:schemeClr>
              </a:solidFill>
              <a:effectLst/>
              <a:latin typeface="Menl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5886" y="2713507"/>
            <a:ext cx="82135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82C34"/>
                </a:solidFill>
                <a:effectLst/>
                <a:latin typeface="Menlo"/>
              </a:rPr>
              <a:t>Promise.resolve(1).then(n =&gt; Promise.resolve(n + 1))</a:t>
            </a:r>
          </a:p>
          <a:p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//=&gt; Promise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&lt;</a:t>
            </a:r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2&gt; </a:t>
            </a:r>
          </a:p>
          <a:p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//</a:t>
            </a:r>
            <a:r>
              <a:rPr lang="zh-CN" altLang="en-US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不是 </a:t>
            </a:r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Promise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&lt;</a:t>
            </a:r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Promise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&lt;</a:t>
            </a:r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2&gt;&gt;</a:t>
            </a:r>
          </a:p>
        </p:txBody>
      </p:sp>
    </p:spTree>
    <p:extLst>
      <p:ext uri="{BB962C8B-B14F-4D97-AF65-F5344CB8AC3E}">
        <p14:creationId xmlns:p14="http://schemas.microsoft.com/office/powerpoint/2010/main" val="24540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Image result for mon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6" y="0"/>
            <a:ext cx="9155289" cy="687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3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scalerablog.files.wordpress.com/2015/06/562484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67" y="8467"/>
            <a:ext cx="6852355" cy="685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66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cdn.meme.am/instances/595097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662" y="0"/>
            <a:ext cx="7596694" cy="68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893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sadnesstheory.files.wordpress.com/2015/02/wpid-io-monad.jpg?w=5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558" y="0"/>
            <a:ext cx="8133198" cy="685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84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0469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12290" name="Picture 2" descr="http://pori.io/functional-python/img/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-3188"/>
            <a:ext cx="5531555" cy="6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244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s2.quickmeme.com/img/44/44b0bd758f8ee5c81362923f0d5c8e017c9ddf623925e60c29a4c015b89fbb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75" y="0"/>
            <a:ext cx="10459558" cy="689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678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X, X Everywhere  - monads        monads everyw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0"/>
            <a:ext cx="9223023" cy="691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47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Image result for mon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07" y="0"/>
            <a:ext cx="9084459" cy="688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0702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然后呢？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19694" cy="1907476"/>
          </a:xfrm>
        </p:spPr>
        <p:txBody>
          <a:bodyPr/>
          <a:lstStyle/>
          <a:p>
            <a:r>
              <a:rPr lang="zh-CN" altLang="en-US" dirty="0"/>
              <a:t>那，有什么</a:t>
            </a:r>
            <a:r>
              <a:rPr lang="en-US" altLang="zh-CN" dirty="0"/>
              <a:t>monad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有什么用？</a:t>
            </a:r>
            <a:endParaRPr lang="en-US" altLang="zh-CN" dirty="0"/>
          </a:p>
          <a:p>
            <a:r>
              <a:rPr lang="zh-CN" altLang="en-US" dirty="0"/>
              <a:t>本来怎么需要容器？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怎么需要容器？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040" y="1690688"/>
            <a:ext cx="3574409" cy="16809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会有：</a:t>
            </a:r>
            <a:endParaRPr lang="en-US" dirty="0"/>
          </a:p>
          <a:p>
            <a:r>
              <a:rPr lang="zh-CN" altLang="en-US" dirty="0"/>
              <a:t>值（</a:t>
            </a:r>
            <a:r>
              <a:rPr lang="ja-JP" altLang="en-US" dirty="0"/>
              <a:t>←</a:t>
            </a:r>
            <a:r>
              <a:rPr lang="en-US" altLang="zh-CN" dirty="0"/>
              <a:t>map</a:t>
            </a:r>
            <a:r>
              <a:rPr lang="zh-CN" altLang="en-US" dirty="0"/>
              <a:t>使用）</a:t>
            </a:r>
            <a:endParaRPr lang="en-US" altLang="zh-CN" dirty="0"/>
          </a:p>
          <a:p>
            <a:r>
              <a:rPr lang="zh-CN" altLang="en-US" dirty="0"/>
              <a:t>上下文（</a:t>
            </a:r>
            <a:r>
              <a:rPr lang="en-US" altLang="zh-CN" dirty="0"/>
              <a:t>context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27" y="1590020"/>
            <a:ext cx="6706181" cy="4956478"/>
          </a:xfrm>
          <a:prstGeom prst="rect">
            <a:avLst/>
          </a:prstGeom>
        </p:spPr>
      </p:pic>
      <p:pic>
        <p:nvPicPr>
          <p:cNvPr id="69634" name="Picture 2" descr="http://adit.io/imgs/functors/value_and_cont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71" y="4068259"/>
            <a:ext cx="1524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43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monad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1872" y="1218182"/>
            <a:ext cx="3056302" cy="2422640"/>
          </a:xfrm>
        </p:spPr>
        <p:txBody>
          <a:bodyPr>
            <a:normAutofit/>
          </a:bodyPr>
          <a:lstStyle/>
          <a:p>
            <a:r>
              <a:rPr lang="zh-CN" altLang="en-US" dirty="0"/>
              <a:t>可能没值</a:t>
            </a:r>
            <a:endParaRPr lang="en-US" altLang="zh-CN" dirty="0"/>
          </a:p>
          <a:p>
            <a:r>
              <a:rPr lang="ja-JP" altLang="en-US" dirty="0"/>
              <a:t>⇑</a:t>
            </a:r>
            <a:r>
              <a:rPr lang="en-US" altLang="ja-JP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不了</a:t>
            </a:r>
            <a:endParaRPr lang="en-US" altLang="zh-CN" dirty="0"/>
          </a:p>
          <a:p>
            <a:r>
              <a:rPr lang="zh-CN" altLang="en-US" dirty="0"/>
              <a:t>代换</a:t>
            </a:r>
            <a:r>
              <a:rPr lang="en-US" altLang="zh-CN" dirty="0"/>
              <a:t>if(a != null) {}</a:t>
            </a:r>
          </a:p>
          <a:p>
            <a:r>
              <a:rPr lang="zh-CN" altLang="en-US" dirty="0"/>
              <a:t>支持类型推断，没</a:t>
            </a:r>
            <a:r>
              <a:rPr lang="en-US" altLang="zh-CN" dirty="0"/>
              <a:t>null</a:t>
            </a:r>
            <a:r>
              <a:rPr lang="zh-CN" altLang="en-US" dirty="0"/>
              <a:t>运行错误！</a:t>
            </a:r>
            <a:endParaRPr lang="en-US" dirty="0"/>
          </a:p>
        </p:txBody>
      </p:sp>
      <p:pic>
        <p:nvPicPr>
          <p:cNvPr id="70658" name="Picture 2" descr="http://ww2.sinaimg.cn/mw690/6941baebgw1ev5g0maov1j207u05et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6" y="1571367"/>
            <a:ext cx="3831759" cy="26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http://adit.io/imgs/functors/monad_noth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884" y="859203"/>
            <a:ext cx="2325598" cy="279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http://adit.io/imgs/functors/fmap_ju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07400"/>
            <a:ext cx="90201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9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Sanctuary</a:t>
            </a:r>
            <a:r>
              <a:rPr lang="zh-CN" altLang="en-US" dirty="0"/>
              <a:t>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40581"/>
            <a:ext cx="3700244" cy="3521319"/>
          </a:xfrm>
        </p:spPr>
        <p:txBody>
          <a:bodyPr>
            <a:normAutofit/>
          </a:bodyPr>
          <a:lstStyle/>
          <a:p>
            <a:r>
              <a:rPr lang="en-US" b="1" dirty="0"/>
              <a:t>head :: [a] -&gt; Maybe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081" y="1690688"/>
            <a:ext cx="29920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Just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([])</a:t>
            </a: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Nothing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2" descr="cool cat, need refer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102" y="1260773"/>
            <a:ext cx="180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3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36472" cy="1325563"/>
          </a:xfrm>
        </p:spPr>
        <p:txBody>
          <a:bodyPr/>
          <a:lstStyle/>
          <a:p>
            <a:r>
              <a:rPr lang="en-US" dirty="0"/>
              <a:t>Either monad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9924" y="4230623"/>
            <a:ext cx="558776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'Cannot divide by zero'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isLeft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true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isLeft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false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978025"/>
            <a:ext cx="5596156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有</a:t>
            </a:r>
            <a:r>
              <a:rPr lang="en-US" altLang="zh-CN" dirty="0"/>
              <a:t>Right</a:t>
            </a:r>
            <a:r>
              <a:rPr lang="zh-CN" altLang="en-US" dirty="0"/>
              <a:t>值（正确）</a:t>
            </a:r>
            <a:endParaRPr lang="en-US" altLang="zh-CN" dirty="0"/>
          </a:p>
          <a:p>
            <a:r>
              <a:rPr lang="zh-CN" altLang="en-US" dirty="0"/>
              <a:t>有</a:t>
            </a:r>
            <a:r>
              <a:rPr lang="en-US" altLang="zh-CN" dirty="0"/>
              <a:t>Left</a:t>
            </a:r>
            <a:r>
              <a:rPr lang="zh-CN" altLang="en-US" dirty="0"/>
              <a:t>值（有問題）</a:t>
            </a:r>
            <a:endParaRPr lang="en-US" altLang="zh-CN" dirty="0"/>
          </a:p>
          <a:p>
            <a:r>
              <a:rPr lang="zh-CN" altLang="en-US" dirty="0"/>
              <a:t>代换</a:t>
            </a:r>
            <a:r>
              <a:rPr lang="en-US" altLang="zh-CN" dirty="0"/>
              <a:t>try { throw …; } catch(e) {…}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4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30490" y="2076621"/>
            <a:ext cx="5596156" cy="2998718"/>
          </a:xfrm>
        </p:spPr>
        <p:txBody>
          <a:bodyPr>
            <a:normAutofit/>
          </a:bodyPr>
          <a:lstStyle/>
          <a:p>
            <a:r>
              <a:rPr lang="en-US" altLang="zh-CN" dirty="0"/>
              <a:t>IO</a:t>
            </a:r>
            <a:r>
              <a:rPr lang="zh-CN" altLang="en-US" dirty="0"/>
              <a:t>：延迟副作用</a:t>
            </a:r>
            <a:endParaRPr lang="en-US" altLang="zh-CN" dirty="0"/>
          </a:p>
          <a:p>
            <a:r>
              <a:rPr lang="en-US" altLang="zh-CN" dirty="0"/>
              <a:t>Task</a:t>
            </a:r>
            <a:r>
              <a:rPr lang="zh-CN" altLang="en-US" dirty="0"/>
              <a:t>：像</a:t>
            </a:r>
            <a:r>
              <a:rPr lang="en-US" altLang="zh-CN" dirty="0"/>
              <a:t>lazy</a:t>
            </a:r>
            <a:r>
              <a:rPr lang="zh-CN" altLang="en-US" dirty="0"/>
              <a:t>的</a:t>
            </a:r>
            <a:r>
              <a:rPr lang="en-US" altLang="zh-CN" dirty="0"/>
              <a:t>Promise</a:t>
            </a:r>
          </a:p>
          <a:p>
            <a:r>
              <a:rPr lang="zh-CN" altLang="en-US" dirty="0"/>
              <a:t>帮忙保持函数的纯粹性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*（我没使用）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8989" y="180567"/>
            <a:ext cx="4136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IO/Task monad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323" y="4521099"/>
            <a:ext cx="1476190" cy="1542857"/>
          </a:xfrm>
          <a:prstGeom prst="rect">
            <a:avLst/>
          </a:prstGeom>
        </p:spPr>
      </p:pic>
      <p:pic>
        <p:nvPicPr>
          <p:cNvPr id="7" name="Picture 2" descr="@ngr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10" y="4523502"/>
            <a:ext cx="1542857" cy="15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980" y="3261933"/>
            <a:ext cx="1333333" cy="1076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947" y="3128599"/>
            <a:ext cx="1352381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1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</a:t>
            </a:r>
            <a:r>
              <a:rPr lang="zh-CN" altLang="en-US" dirty="0"/>
              <a:t>的用处：类型推断？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312" y="2245075"/>
            <a:ext cx="5696824" cy="2419204"/>
          </a:xfrm>
        </p:spPr>
        <p:txBody>
          <a:bodyPr/>
          <a:lstStyle/>
          <a:p>
            <a:r>
              <a:rPr lang="en-US" altLang="zh-CN" dirty="0"/>
              <a:t>Maybe</a:t>
            </a:r>
            <a:r>
              <a:rPr lang="zh-CN" altLang="en-US" dirty="0"/>
              <a:t>：</a:t>
            </a:r>
            <a:r>
              <a:rPr lang="en-US" altLang="zh-CN" dirty="0"/>
              <a:t>null</a:t>
            </a:r>
            <a:r>
              <a:rPr lang="zh-CN" altLang="en-US" dirty="0"/>
              <a:t>处理</a:t>
            </a:r>
            <a:endParaRPr lang="en-US" altLang="zh-CN" dirty="0"/>
          </a:p>
          <a:p>
            <a:r>
              <a:rPr lang="en-US" altLang="zh-CN" dirty="0"/>
              <a:t>Either</a:t>
            </a:r>
            <a:r>
              <a:rPr lang="zh-CN" altLang="en-US" dirty="0"/>
              <a:t>：错误处理</a:t>
            </a:r>
            <a:endParaRPr lang="en-US" altLang="zh-CN" dirty="0"/>
          </a:p>
          <a:p>
            <a:r>
              <a:rPr lang="en-US" altLang="zh-CN" dirty="0"/>
              <a:t>Task/Future</a:t>
            </a:r>
            <a:r>
              <a:rPr lang="zh-CN" altLang="en-US" dirty="0"/>
              <a:t>：异步动作处理</a:t>
            </a:r>
            <a:endParaRPr lang="en-US" dirty="0"/>
          </a:p>
          <a:p>
            <a:r>
              <a:rPr lang="en-US" altLang="zh-CN" dirty="0"/>
              <a:t>IO</a:t>
            </a:r>
            <a:r>
              <a:rPr lang="zh-CN" altLang="en-US" dirty="0"/>
              <a:t>：副作用处理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9103</Words>
  <Application>Microsoft Office PowerPoint</Application>
  <PresentationFormat>Widescreen</PresentationFormat>
  <Paragraphs>644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5" baseType="lpstr">
      <vt:lpstr>-apple-system</vt:lpstr>
      <vt:lpstr>DengXian</vt:lpstr>
      <vt:lpstr>DengXian</vt:lpstr>
      <vt:lpstr>等线 Light</vt:lpstr>
      <vt:lpstr>Menlo</vt:lpstr>
      <vt:lpstr>Microsoft YaHei</vt:lpstr>
      <vt:lpstr>ＭＳ 明朝</vt:lpstr>
      <vt:lpstr>游ゴシック</vt:lpstr>
      <vt:lpstr>游ゴシック Light</vt:lpstr>
      <vt:lpstr>游明朝</vt:lpstr>
      <vt:lpstr>Arial</vt:lpstr>
      <vt:lpstr>Calibri</vt:lpstr>
      <vt:lpstr>Calibri Light</vt:lpstr>
      <vt:lpstr>Consolas</vt:lpstr>
      <vt:lpstr>Courier New</vt:lpstr>
      <vt:lpstr>Gabriola</vt:lpstr>
      <vt:lpstr>Times New Roman</vt:lpstr>
      <vt:lpstr>Wingdings</vt:lpstr>
      <vt:lpstr>Office Theme</vt:lpstr>
      <vt:lpstr>函数式前端</vt:lpstr>
      <vt:lpstr>Me</vt:lpstr>
      <vt:lpstr>人投的简历：</vt:lpstr>
      <vt:lpstr>我看的：</vt:lpstr>
      <vt:lpstr>做前端重视编程？</vt:lpstr>
      <vt:lpstr>Puppy Love</vt:lpstr>
      <vt:lpstr>HTML不多，Pug更少</vt:lpstr>
      <vt:lpstr>FP在前端怎么不一样？</vt:lpstr>
      <vt:lpstr>PowerPoint Presentation</vt:lpstr>
      <vt:lpstr>函数范式（ FP ）对前端哪有用？</vt:lpstr>
      <vt:lpstr>编程语言历史</vt:lpstr>
      <vt:lpstr>命令式 / OOP的语言</vt:lpstr>
      <vt:lpstr>函数范式(FP)的语言</vt:lpstr>
      <vt:lpstr>没什么听过的</vt:lpstr>
      <vt:lpstr>混合范式的语言：</vt:lpstr>
      <vt:lpstr>OOP wins!</vt:lpstr>
      <vt:lpstr>OOP wins?</vt:lpstr>
      <vt:lpstr>OOP wins?</vt:lpstr>
      <vt:lpstr>那，函数式什么意思？</vt:lpstr>
      <vt:lpstr>函数范式的特殊：</vt:lpstr>
      <vt:lpstr>函数范式的特殊：</vt:lpstr>
      <vt:lpstr>“纯”函数：数学</vt:lpstr>
      <vt:lpstr>cf.: 编程语言的函数</vt:lpstr>
      <vt:lpstr>减少功能会有好处吗？</vt:lpstr>
      <vt:lpstr>然后呢？</vt:lpstr>
      <vt:lpstr>然后呢？</vt:lpstr>
      <vt:lpstr>例子#2：瓯海鸟群</vt:lpstr>
      <vt:lpstr>PowerPoint Presentation</vt:lpstr>
      <vt:lpstr>PowerPoint Presentation</vt:lpstr>
      <vt:lpstr>PowerPoint Presentation</vt:lpstr>
      <vt:lpstr>PowerPoint Presentation</vt:lpstr>
      <vt:lpstr>不可变的变量的操作办法：</vt:lpstr>
      <vt:lpstr>每次复制值的浪费</vt:lpstr>
      <vt:lpstr>什么是副作用？</vt:lpstr>
      <vt:lpstr>PowerPoint Presentation</vt:lpstr>
      <vt:lpstr>那，“纯”函数有什么好处？</vt:lpstr>
      <vt:lpstr>那，“纯”函数有什么好处？</vt:lpstr>
      <vt:lpstr>合理性（Reasonable）</vt:lpstr>
      <vt:lpstr>那，“纯”函数有什么好处？</vt:lpstr>
      <vt:lpstr>纯函数：可缓存性（Cacheable）</vt:lpstr>
      <vt:lpstr>那，“纯”函数有什么好处？</vt:lpstr>
      <vt:lpstr>纯函数：可移植性 + 自文档化</vt:lpstr>
      <vt:lpstr>那，“纯”函数有什么好处？</vt:lpstr>
      <vt:lpstr>那，“纯”函数有什么好处？</vt:lpstr>
      <vt:lpstr>避免改值</vt:lpstr>
      <vt:lpstr>PowerPoint Presentation</vt:lpstr>
      <vt:lpstr>Lenses（透镜）</vt:lpstr>
      <vt:lpstr>函数范式的特殊：</vt:lpstr>
      <vt:lpstr>函数范式的特殊：</vt:lpstr>
      <vt:lpstr>一等公民的函数</vt:lpstr>
      <vt:lpstr>一等公民的函数：具体例子</vt:lpstr>
      <vt:lpstr>有没有用一点的用处？</vt:lpstr>
      <vt:lpstr>操作[组数]所需的 3 个函数：</vt:lpstr>
      <vt:lpstr>PowerPoint Presentation</vt:lpstr>
      <vt:lpstr>Currying（柯里化）</vt:lpstr>
      <vt:lpstr>Currying（柯里化）</vt:lpstr>
      <vt:lpstr>Currying（柯里化） : 重用化</vt:lpstr>
      <vt:lpstr>Currying（柯里化）</vt:lpstr>
      <vt:lpstr>函数组合（composition）</vt:lpstr>
      <vt:lpstr>函数组合组合（function composition composition）</vt:lpstr>
      <vt:lpstr>函数组合（composition）</vt:lpstr>
      <vt:lpstr>函数组合（composition）</vt:lpstr>
      <vt:lpstr>函数组合（composition）</vt:lpstr>
      <vt:lpstr>函数组合的调试（debugging composition）</vt:lpstr>
      <vt:lpstr>函数范式的特殊：</vt:lpstr>
      <vt:lpstr>函数范式的特殊：</vt:lpstr>
      <vt:lpstr>类型类（typeclasses）</vt:lpstr>
      <vt:lpstr>类型（types）</vt:lpstr>
      <vt:lpstr>Java/C++也不是都有类型吗？</vt:lpstr>
      <vt:lpstr>PowerPoint Presentation</vt:lpstr>
      <vt:lpstr>Brendan Eich开发JavaScript所需时间：</vt:lpstr>
      <vt:lpstr>Haskell语言开发所需的时间：</vt:lpstr>
      <vt:lpstr>…</vt:lpstr>
      <vt:lpstr>Haskell语言开发所需的时间：26年</vt:lpstr>
      <vt:lpstr>???</vt:lpstr>
      <vt:lpstr>PowerPoint Presentation</vt:lpstr>
      <vt:lpstr>那，到底会有什么好处？</vt:lpstr>
      <vt:lpstr>类型推断</vt:lpstr>
      <vt:lpstr>类型类（typeclasses）：容器</vt:lpstr>
      <vt:lpstr>如functor（函子）:  能映射（map() ）的容器</vt:lpstr>
      <vt:lpstr>最简单的类型类方法：</vt:lpstr>
      <vt:lpstr>类型类第二：applicative functor（适用函子）</vt:lpstr>
      <vt:lpstr>类型类3/3：monad（单子）</vt:lpstr>
      <vt:lpstr>fmap例#1：Array跟R.chain</vt:lpstr>
      <vt:lpstr>fmap例#2：Promise的then()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然后呢？</vt:lpstr>
      <vt:lpstr>怎么需要容器？</vt:lpstr>
      <vt:lpstr>Maybe monad</vt:lpstr>
      <vt:lpstr>Sanctuary库</vt:lpstr>
      <vt:lpstr>Either monad</vt:lpstr>
      <vt:lpstr>PowerPoint Presentation</vt:lpstr>
      <vt:lpstr>Monad的用处：类型推断？</vt:lpstr>
      <vt:lpstr>类型类，还有吗？</vt:lpstr>
      <vt:lpstr>范畴学的代数数据结构：</vt:lpstr>
      <vt:lpstr>那，JS呢？</vt:lpstr>
      <vt:lpstr>PowerPoint Presentation</vt:lpstr>
      <vt:lpstr>Questions?</vt:lpstr>
      <vt:lpstr>参考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G</dc:creator>
  <cp:lastModifiedBy>T G</cp:lastModifiedBy>
  <cp:revision>100</cp:revision>
  <dcterms:created xsi:type="dcterms:W3CDTF">2016-12-15T10:34:24Z</dcterms:created>
  <dcterms:modified xsi:type="dcterms:W3CDTF">2016-12-17T12:23:57Z</dcterms:modified>
</cp:coreProperties>
</file>